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17"/>
  </p:notesMasterIdLst>
  <p:handoutMasterIdLst>
    <p:handoutMasterId r:id="rId18"/>
  </p:handoutMasterIdLst>
  <p:sldIdLst>
    <p:sldId id="276" r:id="rId2"/>
    <p:sldId id="387" r:id="rId3"/>
    <p:sldId id="270" r:id="rId4"/>
    <p:sldId id="342" r:id="rId5"/>
    <p:sldId id="280" r:id="rId6"/>
    <p:sldId id="395" r:id="rId7"/>
    <p:sldId id="401" r:id="rId8"/>
    <p:sldId id="404" r:id="rId9"/>
    <p:sldId id="406" r:id="rId10"/>
    <p:sldId id="405" r:id="rId11"/>
    <p:sldId id="400" r:id="rId12"/>
    <p:sldId id="324" r:id="rId13"/>
    <p:sldId id="260" r:id="rId14"/>
    <p:sldId id="261" r:id="rId15"/>
    <p:sldId id="339" r:id="rId16"/>
  </p:sldIdLst>
  <p:sldSz cx="12192000" cy="6858000"/>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161EEFF-7187-4912-BC50-CE6D210F25BB}">
          <p14:sldIdLst>
            <p14:sldId id="276"/>
            <p14:sldId id="387"/>
            <p14:sldId id="270"/>
            <p14:sldId id="342"/>
            <p14:sldId id="280"/>
            <p14:sldId id="395"/>
            <p14:sldId id="401"/>
            <p14:sldId id="404"/>
            <p14:sldId id="406"/>
            <p14:sldId id="405"/>
            <p14:sldId id="400"/>
            <p14:sldId id="324"/>
            <p14:sldId id="260"/>
            <p14:sldId id="261"/>
            <p14:sldId id="339"/>
          </p14:sldIdLst>
        </p14:section>
      </p14:sectionLst>
    </p:ext>
    <p:ext uri="{EFAFB233-063F-42B5-8137-9DF3F51BA10A}">
      <p15:sldGuideLst xmlns:p15="http://schemas.microsoft.com/office/powerpoint/2012/main">
        <p15:guide id="1" orient="horz" pos="2160" userDrawn="1">
          <p15:clr>
            <a:srgbClr val="A4A3A4"/>
          </p15:clr>
        </p15:guide>
        <p15:guide id="2" pos="5120"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BABB"/>
    <a:srgbClr val="EEEF29"/>
    <a:srgbClr val="D0D12D"/>
    <a:srgbClr val="6D6D27"/>
    <a:srgbClr val="3D637B"/>
    <a:srgbClr val="0000FF"/>
    <a:srgbClr val="335B74"/>
    <a:srgbClr val="82ADC8"/>
    <a:srgbClr val="20E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50B42-8CCA-4D52-9837-B4475E1B2020}" v="16" dt="2019-07-30T21:51:47.5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87990" autoAdjust="0"/>
  </p:normalViewPr>
  <p:slideViewPr>
    <p:cSldViewPr>
      <p:cViewPr varScale="1">
        <p:scale>
          <a:sx n="134" d="100"/>
          <a:sy n="134" d="100"/>
        </p:scale>
        <p:origin x="1476" y="126"/>
      </p:cViewPr>
      <p:guideLst>
        <p:guide orient="horz" pos="2160"/>
        <p:guide pos="5120"/>
        <p:guide pos="3840"/>
      </p:guideLst>
    </p:cSldViewPr>
  </p:slideViewPr>
  <p:notesTextViewPr>
    <p:cViewPr>
      <p:scale>
        <a:sx n="1" d="1"/>
        <a:sy n="1" d="1"/>
      </p:scale>
      <p:origin x="0" y="0"/>
    </p:cViewPr>
  </p:notesTextViewPr>
  <p:sorterViewPr>
    <p:cViewPr>
      <p:scale>
        <a:sx n="200" d="100"/>
        <a:sy n="200" d="100"/>
      </p:scale>
      <p:origin x="0" y="-12390"/>
    </p:cViewPr>
  </p:sorterViewPr>
  <p:notesViewPr>
    <p:cSldViewPr>
      <p:cViewPr varScale="1">
        <p:scale>
          <a:sx n="80" d="100"/>
          <a:sy n="80" d="100"/>
        </p:scale>
        <p:origin x="3864"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lis Kassinopoulos" userId="85524cb9-ffc0-4b69-96f2-2c63330e8b5f" providerId="ADAL" clId="{EFC04A7A-A99D-4736-8C05-77040BE23A26}"/>
  </pc:docChgLst>
  <pc:docChgLst>
    <pc:chgData name="Michalis Kassinopoulos" userId="85524cb9-ffc0-4b69-96f2-2c63330e8b5f" providerId="ADAL" clId="{56350B42-8CCA-4D52-9837-B4475E1B2020}"/>
    <pc:docChg chg="undo custSel addSld delSld modSld sldOrd modMainMaster delSection modSection">
      <pc:chgData name="Michalis Kassinopoulos" userId="85524cb9-ffc0-4b69-96f2-2c63330e8b5f" providerId="ADAL" clId="{56350B42-8CCA-4D52-9837-B4475E1B2020}" dt="2019-07-30T21:52:01.827" v="93" actId="18676"/>
      <pc:docMkLst>
        <pc:docMk/>
      </pc:docMkLst>
      <pc:sldChg chg="delSp ord">
        <pc:chgData name="Michalis Kassinopoulos" userId="85524cb9-ffc0-4b69-96f2-2c63330e8b5f" providerId="ADAL" clId="{56350B42-8CCA-4D52-9837-B4475E1B2020}" dt="2019-07-30T21:51:47.560" v="91"/>
        <pc:sldMkLst>
          <pc:docMk/>
          <pc:sldMk cId="2854338428" sldId="260"/>
        </pc:sldMkLst>
        <pc:spChg chg="del">
          <ac:chgData name="Michalis Kassinopoulos" userId="85524cb9-ffc0-4b69-96f2-2c63330e8b5f" providerId="ADAL" clId="{56350B42-8CCA-4D52-9837-B4475E1B2020}" dt="2019-07-28T19:30:20.600" v="62" actId="478"/>
          <ac:spMkLst>
            <pc:docMk/>
            <pc:sldMk cId="2854338428" sldId="260"/>
            <ac:spMk id="27" creationId="{3691B3F0-932D-4CC6-80C7-67FF8A82F5F2}"/>
          </ac:spMkLst>
        </pc:spChg>
      </pc:sldChg>
      <pc:sldChg chg="delSp">
        <pc:chgData name="Michalis Kassinopoulos" userId="85524cb9-ffc0-4b69-96f2-2c63330e8b5f" providerId="ADAL" clId="{56350B42-8CCA-4D52-9837-B4475E1B2020}" dt="2019-07-28T19:29:43.513" v="56" actId="478"/>
        <pc:sldMkLst>
          <pc:docMk/>
          <pc:sldMk cId="420811866" sldId="261"/>
        </pc:sldMkLst>
        <pc:spChg chg="del">
          <ac:chgData name="Michalis Kassinopoulos" userId="85524cb9-ffc0-4b69-96f2-2c63330e8b5f" providerId="ADAL" clId="{56350B42-8CCA-4D52-9837-B4475E1B2020}" dt="2019-07-28T19:29:43.513" v="56" actId="478"/>
          <ac:spMkLst>
            <pc:docMk/>
            <pc:sldMk cId="420811866" sldId="261"/>
            <ac:spMk id="12" creationId="{40225E3B-CA69-4F5F-9D3F-8B16D91FE2C0}"/>
          </ac:spMkLst>
        </pc:spChg>
      </pc:sldChg>
      <pc:sldChg chg="delSp">
        <pc:chgData name="Michalis Kassinopoulos" userId="85524cb9-ffc0-4b69-96f2-2c63330e8b5f" providerId="ADAL" clId="{56350B42-8CCA-4D52-9837-B4475E1B2020}" dt="2019-07-28T19:29:14.840" v="49" actId="478"/>
        <pc:sldMkLst>
          <pc:docMk/>
          <pc:sldMk cId="255283024" sldId="270"/>
        </pc:sldMkLst>
        <pc:spChg chg="del">
          <ac:chgData name="Michalis Kassinopoulos" userId="85524cb9-ffc0-4b69-96f2-2c63330e8b5f" providerId="ADAL" clId="{56350B42-8CCA-4D52-9837-B4475E1B2020}" dt="2019-07-28T19:29:14.840" v="49" actId="478"/>
          <ac:spMkLst>
            <pc:docMk/>
            <pc:sldMk cId="255283024" sldId="270"/>
            <ac:spMk id="38" creationId="{7B4CF836-9E45-421A-A6D9-9C5152453B40}"/>
          </ac:spMkLst>
        </pc:spChg>
      </pc:sldChg>
      <pc:sldChg chg="delSp modSp">
        <pc:chgData name="Michalis Kassinopoulos" userId="85524cb9-ffc0-4b69-96f2-2c63330e8b5f" providerId="ADAL" clId="{56350B42-8CCA-4D52-9837-B4475E1B2020}" dt="2019-07-28T19:27:17.786" v="25" actId="1076"/>
        <pc:sldMkLst>
          <pc:docMk/>
          <pc:sldMk cId="1301485964" sldId="276"/>
        </pc:sldMkLst>
        <pc:spChg chg="del">
          <ac:chgData name="Michalis Kassinopoulos" userId="85524cb9-ffc0-4b69-96f2-2c63330e8b5f" providerId="ADAL" clId="{56350B42-8CCA-4D52-9837-B4475E1B2020}" dt="2019-07-28T19:22:51.985" v="2" actId="478"/>
          <ac:spMkLst>
            <pc:docMk/>
            <pc:sldMk cId="1301485964" sldId="276"/>
            <ac:spMk id="8" creationId="{00000000-0000-0000-0000-000000000000}"/>
          </ac:spMkLst>
        </pc:spChg>
        <pc:spChg chg="del">
          <ac:chgData name="Michalis Kassinopoulos" userId="85524cb9-ffc0-4b69-96f2-2c63330e8b5f" providerId="ADAL" clId="{56350B42-8CCA-4D52-9837-B4475E1B2020}" dt="2019-07-28T19:22:49.090" v="1" actId="478"/>
          <ac:spMkLst>
            <pc:docMk/>
            <pc:sldMk cId="1301485964" sldId="276"/>
            <ac:spMk id="10" creationId="{5BFB7965-C38C-4588-8ECA-FBA9C30E78B3}"/>
          </ac:spMkLst>
        </pc:spChg>
        <pc:picChg chg="del">
          <ac:chgData name="Michalis Kassinopoulos" userId="85524cb9-ffc0-4b69-96f2-2c63330e8b5f" providerId="ADAL" clId="{56350B42-8CCA-4D52-9837-B4475E1B2020}" dt="2019-07-28T19:27:14.752" v="23" actId="478"/>
          <ac:picMkLst>
            <pc:docMk/>
            <pc:sldMk cId="1301485964" sldId="276"/>
            <ac:picMk id="4" creationId="{00000000-0000-0000-0000-000000000000}"/>
          </ac:picMkLst>
        </pc:picChg>
        <pc:picChg chg="del">
          <ac:chgData name="Michalis Kassinopoulos" userId="85524cb9-ffc0-4b69-96f2-2c63330e8b5f" providerId="ADAL" clId="{56350B42-8CCA-4D52-9837-B4475E1B2020}" dt="2019-07-28T19:27:12.857" v="22" actId="478"/>
          <ac:picMkLst>
            <pc:docMk/>
            <pc:sldMk cId="1301485964" sldId="276"/>
            <ac:picMk id="12" creationId="{2F01AC19-4E28-4042-899A-1D3DC4412AD6}"/>
          </ac:picMkLst>
        </pc:picChg>
        <pc:picChg chg="del">
          <ac:chgData name="Michalis Kassinopoulos" userId="85524cb9-ffc0-4b69-96f2-2c63330e8b5f" providerId="ADAL" clId="{56350B42-8CCA-4D52-9837-B4475E1B2020}" dt="2019-07-28T19:27:15.120" v="24" actId="478"/>
          <ac:picMkLst>
            <pc:docMk/>
            <pc:sldMk cId="1301485964" sldId="276"/>
            <ac:picMk id="13" creationId="{0766B1D4-57D9-4F74-8B4B-B6C3467B7494}"/>
          </ac:picMkLst>
        </pc:picChg>
        <pc:picChg chg="mod">
          <ac:chgData name="Michalis Kassinopoulos" userId="85524cb9-ffc0-4b69-96f2-2c63330e8b5f" providerId="ADAL" clId="{56350B42-8CCA-4D52-9837-B4475E1B2020}" dt="2019-07-28T19:27:17.786" v="25" actId="1076"/>
          <ac:picMkLst>
            <pc:docMk/>
            <pc:sldMk cId="1301485964" sldId="276"/>
            <ac:picMk id="1026" creationId="{00000000-0000-0000-0000-000000000000}"/>
          </ac:picMkLst>
        </pc:picChg>
      </pc:sldChg>
      <pc:sldChg chg="delSp">
        <pc:chgData name="Michalis Kassinopoulos" userId="85524cb9-ffc0-4b69-96f2-2c63330e8b5f" providerId="ADAL" clId="{56350B42-8CCA-4D52-9837-B4475E1B2020}" dt="2019-07-28T19:29:23.905" v="51" actId="478"/>
        <pc:sldMkLst>
          <pc:docMk/>
          <pc:sldMk cId="3507439" sldId="280"/>
        </pc:sldMkLst>
        <pc:spChg chg="del">
          <ac:chgData name="Michalis Kassinopoulos" userId="85524cb9-ffc0-4b69-96f2-2c63330e8b5f" providerId="ADAL" clId="{56350B42-8CCA-4D52-9837-B4475E1B2020}" dt="2019-07-28T19:29:23.905" v="51" actId="478"/>
          <ac:spMkLst>
            <pc:docMk/>
            <pc:sldMk cId="3507439" sldId="280"/>
            <ac:spMk id="11" creationId="{81E1FFBD-0FAD-4B13-934A-91DAC6F3985B}"/>
          </ac:spMkLst>
        </pc:spChg>
      </pc:sldChg>
      <pc:sldChg chg="delSp ord">
        <pc:chgData name="Michalis Kassinopoulos" userId="85524cb9-ffc0-4b69-96f2-2c63330e8b5f" providerId="ADAL" clId="{56350B42-8CCA-4D52-9837-B4475E1B2020}" dt="2019-07-30T21:51:45.392" v="90"/>
        <pc:sldMkLst>
          <pc:docMk/>
          <pc:sldMk cId="2114612432" sldId="324"/>
        </pc:sldMkLst>
        <pc:spChg chg="del">
          <ac:chgData name="Michalis Kassinopoulos" userId="85524cb9-ffc0-4b69-96f2-2c63330e8b5f" providerId="ADAL" clId="{56350B42-8CCA-4D52-9837-B4475E1B2020}" dt="2019-07-28T19:30:14.672" v="61" actId="478"/>
          <ac:spMkLst>
            <pc:docMk/>
            <pc:sldMk cId="2114612432" sldId="324"/>
            <ac:spMk id="23" creationId="{1D20AA8C-C56A-4EDC-A568-36B9494191E1}"/>
          </ac:spMkLst>
        </pc:spChg>
      </pc:sldChg>
      <pc:sldChg chg="delSp modSp">
        <pc:chgData name="Michalis Kassinopoulos" userId="85524cb9-ffc0-4b69-96f2-2c63330e8b5f" providerId="ADAL" clId="{56350B42-8CCA-4D52-9837-B4475E1B2020}" dt="2019-07-28T19:31:30.036" v="83" actId="14100"/>
        <pc:sldMkLst>
          <pc:docMk/>
          <pc:sldMk cId="1787674102" sldId="339"/>
        </pc:sldMkLst>
        <pc:spChg chg="del">
          <ac:chgData name="Michalis Kassinopoulos" userId="85524cb9-ffc0-4b69-96f2-2c63330e8b5f" providerId="ADAL" clId="{56350B42-8CCA-4D52-9837-B4475E1B2020}" dt="2019-07-28T19:29:51.297" v="58" actId="478"/>
          <ac:spMkLst>
            <pc:docMk/>
            <pc:sldMk cId="1787674102" sldId="339"/>
            <ac:spMk id="7" creationId="{2942F844-CB90-457B-A22E-A19FFD364A0A}"/>
          </ac:spMkLst>
        </pc:spChg>
        <pc:spChg chg="mod">
          <ac:chgData name="Michalis Kassinopoulos" userId="85524cb9-ffc0-4b69-96f2-2c63330e8b5f" providerId="ADAL" clId="{56350B42-8CCA-4D52-9837-B4475E1B2020}" dt="2019-07-28T19:31:30.036" v="83" actId="14100"/>
          <ac:spMkLst>
            <pc:docMk/>
            <pc:sldMk cId="1787674102" sldId="339"/>
            <ac:spMk id="8" creationId="{F49A760D-E9D6-40DB-825A-796BC791213B}"/>
          </ac:spMkLst>
        </pc:spChg>
      </pc:sldChg>
      <pc:sldChg chg="delSp">
        <pc:chgData name="Michalis Kassinopoulos" userId="85524cb9-ffc0-4b69-96f2-2c63330e8b5f" providerId="ADAL" clId="{56350B42-8CCA-4D52-9837-B4475E1B2020}" dt="2019-07-28T19:29:20.040" v="50" actId="478"/>
        <pc:sldMkLst>
          <pc:docMk/>
          <pc:sldMk cId="2786554806" sldId="342"/>
        </pc:sldMkLst>
        <pc:spChg chg="del">
          <ac:chgData name="Michalis Kassinopoulos" userId="85524cb9-ffc0-4b69-96f2-2c63330e8b5f" providerId="ADAL" clId="{56350B42-8CCA-4D52-9837-B4475E1B2020}" dt="2019-07-28T19:29:20.040" v="50" actId="478"/>
          <ac:spMkLst>
            <pc:docMk/>
            <pc:sldMk cId="2786554806" sldId="342"/>
            <ac:spMk id="19" creationId="{9E15E7C5-6A04-46A0-997A-3A65B70E5C33}"/>
          </ac:spMkLst>
        </pc:spChg>
      </pc:sldChg>
      <pc:sldChg chg="delSp">
        <pc:chgData name="Michalis Kassinopoulos" userId="85524cb9-ffc0-4b69-96f2-2c63330e8b5f" providerId="ADAL" clId="{56350B42-8CCA-4D52-9837-B4475E1B2020}" dt="2019-07-28T19:27:30.634" v="26" actId="478"/>
        <pc:sldMkLst>
          <pc:docMk/>
          <pc:sldMk cId="4008466333" sldId="387"/>
        </pc:sldMkLst>
        <pc:spChg chg="del">
          <ac:chgData name="Michalis Kassinopoulos" userId="85524cb9-ffc0-4b69-96f2-2c63330e8b5f" providerId="ADAL" clId="{56350B42-8CCA-4D52-9837-B4475E1B2020}" dt="2019-07-28T19:27:30.634" v="26" actId="478"/>
          <ac:spMkLst>
            <pc:docMk/>
            <pc:sldMk cId="4008466333" sldId="387"/>
            <ac:spMk id="5" creationId="{2BC9A1D0-11B7-4A11-8867-396A1098BD5F}"/>
          </ac:spMkLst>
        </pc:spChg>
      </pc:sldChg>
      <pc:sldChg chg="delSp ord modNotesTx">
        <pc:chgData name="Michalis Kassinopoulos" userId="85524cb9-ffc0-4b69-96f2-2c63330e8b5f" providerId="ADAL" clId="{56350B42-8CCA-4D52-9837-B4475E1B2020}" dt="2019-07-30T21:51:23.326" v="89"/>
        <pc:sldMkLst>
          <pc:docMk/>
          <pc:sldMk cId="2581702337" sldId="395"/>
        </pc:sldMkLst>
        <pc:spChg chg="del">
          <ac:chgData name="Michalis Kassinopoulos" userId="85524cb9-ffc0-4b69-96f2-2c63330e8b5f" providerId="ADAL" clId="{56350B42-8CCA-4D52-9837-B4475E1B2020}" dt="2019-07-28T19:30:06.521" v="60" actId="478"/>
          <ac:spMkLst>
            <pc:docMk/>
            <pc:sldMk cId="2581702337" sldId="395"/>
            <ac:spMk id="7" creationId="{552401CB-9D0C-4D16-AC24-F17F754E953F}"/>
          </ac:spMkLst>
        </pc:spChg>
      </pc:sldChg>
      <pc:sldChg chg="delSp modNotesTx">
        <pc:chgData name="Michalis Kassinopoulos" userId="85524cb9-ffc0-4b69-96f2-2c63330e8b5f" providerId="ADAL" clId="{56350B42-8CCA-4D52-9837-B4475E1B2020}" dt="2019-07-30T21:50:53.742" v="88" actId="20577"/>
        <pc:sldMkLst>
          <pc:docMk/>
          <pc:sldMk cId="2180496606" sldId="400"/>
        </pc:sldMkLst>
        <pc:spChg chg="del">
          <ac:chgData name="Michalis Kassinopoulos" userId="85524cb9-ffc0-4b69-96f2-2c63330e8b5f" providerId="ADAL" clId="{56350B42-8CCA-4D52-9837-B4475E1B2020}" dt="2019-07-28T19:29:39.513" v="55" actId="478"/>
          <ac:spMkLst>
            <pc:docMk/>
            <pc:sldMk cId="2180496606" sldId="400"/>
            <ac:spMk id="4" creationId="{82DC21E7-A946-43E2-93AE-B591E5E38D8F}"/>
          </ac:spMkLst>
        </pc:spChg>
      </pc:sldChg>
      <pc:sldChg chg="delSp ord">
        <pc:chgData name="Michalis Kassinopoulos" userId="85524cb9-ffc0-4b69-96f2-2c63330e8b5f" providerId="ADAL" clId="{56350B42-8CCA-4D52-9837-B4475E1B2020}" dt="2019-07-30T21:49:55.560" v="84"/>
        <pc:sldMkLst>
          <pc:docMk/>
          <pc:sldMk cId="3186392352" sldId="401"/>
        </pc:sldMkLst>
        <pc:spChg chg="del">
          <ac:chgData name="Michalis Kassinopoulos" userId="85524cb9-ffc0-4b69-96f2-2c63330e8b5f" providerId="ADAL" clId="{56350B42-8CCA-4D52-9837-B4475E1B2020}" dt="2019-07-28T19:29:28.137" v="52" actId="478"/>
          <ac:spMkLst>
            <pc:docMk/>
            <pc:sldMk cId="3186392352" sldId="401"/>
            <ac:spMk id="4" creationId="{DB68A27D-3835-484A-A066-2AC650BCE1EA}"/>
          </ac:spMkLst>
        </pc:spChg>
      </pc:sldChg>
      <pc:sldChg chg="delSp del">
        <pc:chgData name="Michalis Kassinopoulos" userId="85524cb9-ffc0-4b69-96f2-2c63330e8b5f" providerId="ADAL" clId="{56350B42-8CCA-4D52-9837-B4475E1B2020}" dt="2019-07-30T21:51:58.611" v="92" actId="2696"/>
        <pc:sldMkLst>
          <pc:docMk/>
          <pc:sldMk cId="2843116798" sldId="402"/>
        </pc:sldMkLst>
        <pc:spChg chg="del">
          <ac:chgData name="Michalis Kassinopoulos" userId="85524cb9-ffc0-4b69-96f2-2c63330e8b5f" providerId="ADAL" clId="{56350B42-8CCA-4D52-9837-B4475E1B2020}" dt="2019-07-28T19:30:24.272" v="63" actId="478"/>
          <ac:spMkLst>
            <pc:docMk/>
            <pc:sldMk cId="2843116798" sldId="402"/>
            <ac:spMk id="11" creationId="{7E8EF089-68A9-4F7B-874B-1441AB2900AF}"/>
          </ac:spMkLst>
        </pc:spChg>
      </pc:sldChg>
      <pc:sldChg chg="delSp ord">
        <pc:chgData name="Michalis Kassinopoulos" userId="85524cb9-ffc0-4b69-96f2-2c63330e8b5f" providerId="ADAL" clId="{56350B42-8CCA-4D52-9837-B4475E1B2020}" dt="2019-07-30T21:50:11.733" v="85"/>
        <pc:sldMkLst>
          <pc:docMk/>
          <pc:sldMk cId="3012266737" sldId="404"/>
        </pc:sldMkLst>
        <pc:spChg chg="del">
          <ac:chgData name="Michalis Kassinopoulos" userId="85524cb9-ffc0-4b69-96f2-2c63330e8b5f" providerId="ADAL" clId="{56350B42-8CCA-4D52-9837-B4475E1B2020}" dt="2019-07-28T19:29:32.064" v="53" actId="478"/>
          <ac:spMkLst>
            <pc:docMk/>
            <pc:sldMk cId="3012266737" sldId="404"/>
            <ac:spMk id="4" creationId="{B46F2C66-769A-4B28-B16D-5FD695754159}"/>
          </ac:spMkLst>
        </pc:spChg>
      </pc:sldChg>
      <pc:sldChg chg="delSp modSp">
        <pc:chgData name="Michalis Kassinopoulos" userId="85524cb9-ffc0-4b69-96f2-2c63330e8b5f" providerId="ADAL" clId="{56350B42-8CCA-4D52-9837-B4475E1B2020}" dt="2019-07-28T19:31:00.556" v="65" actId="20577"/>
        <pc:sldMkLst>
          <pc:docMk/>
          <pc:sldMk cId="95469578" sldId="405"/>
        </pc:sldMkLst>
        <pc:spChg chg="del">
          <ac:chgData name="Michalis Kassinopoulos" userId="85524cb9-ffc0-4b69-96f2-2c63330e8b5f" providerId="ADAL" clId="{56350B42-8CCA-4D52-9837-B4475E1B2020}" dt="2019-07-28T19:29:35.809" v="54" actId="478"/>
          <ac:spMkLst>
            <pc:docMk/>
            <pc:sldMk cId="95469578" sldId="405"/>
            <ac:spMk id="4" creationId="{DB68A27D-3835-484A-A066-2AC650BCE1EA}"/>
          </ac:spMkLst>
        </pc:spChg>
        <pc:spChg chg="mod">
          <ac:chgData name="Michalis Kassinopoulos" userId="85524cb9-ffc0-4b69-96f2-2c63330e8b5f" providerId="ADAL" clId="{56350B42-8CCA-4D52-9837-B4475E1B2020}" dt="2019-07-28T19:31:00.556" v="65" actId="20577"/>
          <ac:spMkLst>
            <pc:docMk/>
            <pc:sldMk cId="95469578" sldId="405"/>
            <ac:spMk id="6" creationId="{35E22F7C-0FD4-489F-93D1-9A4BD73E5E9C}"/>
          </ac:spMkLst>
        </pc:spChg>
      </pc:sldChg>
      <pc:sldChg chg="delSp add del ord">
        <pc:chgData name="Michalis Kassinopoulos" userId="85524cb9-ffc0-4b69-96f2-2c63330e8b5f" providerId="ADAL" clId="{56350B42-8CCA-4D52-9837-B4475E1B2020}" dt="2019-07-30T21:50:22.617" v="87" actId="2696"/>
        <pc:sldMkLst>
          <pc:docMk/>
          <pc:sldMk cId="2726759383" sldId="406"/>
        </pc:sldMkLst>
        <pc:spChg chg="del">
          <ac:chgData name="Michalis Kassinopoulos" userId="85524cb9-ffc0-4b69-96f2-2c63330e8b5f" providerId="ADAL" clId="{56350B42-8CCA-4D52-9837-B4475E1B2020}" dt="2019-07-28T19:29:47.536" v="57" actId="478"/>
          <ac:spMkLst>
            <pc:docMk/>
            <pc:sldMk cId="2726759383" sldId="406"/>
            <ac:spMk id="4" creationId="{DB68A27D-3835-484A-A066-2AC650BCE1EA}"/>
          </ac:spMkLst>
        </pc:spChg>
      </pc:sldChg>
      <pc:sldMasterChg chg="addSp delSp modSldLayout">
        <pc:chgData name="Michalis Kassinopoulos" userId="85524cb9-ffc0-4b69-96f2-2c63330e8b5f" providerId="ADAL" clId="{56350B42-8CCA-4D52-9837-B4475E1B2020}" dt="2019-07-28T19:29:07.820" v="48" actId="478"/>
        <pc:sldMasterMkLst>
          <pc:docMk/>
          <pc:sldMasterMk cId="1582622335" sldId="2147483732"/>
        </pc:sldMasterMkLst>
        <pc:spChg chg="del">
          <ac:chgData name="Michalis Kassinopoulos" userId="85524cb9-ffc0-4b69-96f2-2c63330e8b5f" providerId="ADAL" clId="{56350B42-8CCA-4D52-9837-B4475E1B2020}" dt="2019-07-28T19:29:06.137" v="47" actId="478"/>
          <ac:spMkLst>
            <pc:docMk/>
            <pc:sldMasterMk cId="1582622335" sldId="2147483732"/>
            <ac:spMk id="4" creationId="{00000000-0000-0000-0000-000000000000}"/>
          </ac:spMkLst>
        </pc:spChg>
        <pc:spChg chg="del">
          <ac:chgData name="Michalis Kassinopoulos" userId="85524cb9-ffc0-4b69-96f2-2c63330e8b5f" providerId="ADAL" clId="{56350B42-8CCA-4D52-9837-B4475E1B2020}" dt="2019-07-28T19:29:07.820" v="48" actId="478"/>
          <ac:spMkLst>
            <pc:docMk/>
            <pc:sldMasterMk cId="1582622335" sldId="2147483732"/>
            <ac:spMk id="5" creationId="{00000000-0000-0000-0000-000000000000}"/>
          </ac:spMkLst>
        </pc:spChg>
        <pc:spChg chg="add del">
          <ac:chgData name="Michalis Kassinopoulos" userId="85524cb9-ffc0-4b69-96f2-2c63330e8b5f" providerId="ADAL" clId="{56350B42-8CCA-4D52-9837-B4475E1B2020}" dt="2019-07-28T19:29:03.619" v="46" actId="478"/>
          <ac:spMkLst>
            <pc:docMk/>
            <pc:sldMasterMk cId="1582622335" sldId="2147483732"/>
            <ac:spMk id="7" creationId="{00000000-0000-0000-0000-000000000000}"/>
          </ac:spMkLst>
        </pc:spChg>
        <pc:sldLayoutChg chg="addSp delSp modSp">
          <pc:chgData name="Michalis Kassinopoulos" userId="85524cb9-ffc0-4b69-96f2-2c63330e8b5f" providerId="ADAL" clId="{56350B42-8CCA-4D52-9837-B4475E1B2020}" dt="2019-07-28T19:28:29.363" v="32" actId="478"/>
          <pc:sldLayoutMkLst>
            <pc:docMk/>
            <pc:sldMasterMk cId="1582622335" sldId="2147483732"/>
            <pc:sldLayoutMk cId="4037428972" sldId="2147483734"/>
          </pc:sldLayoutMkLst>
          <pc:spChg chg="add del mod">
            <ac:chgData name="Michalis Kassinopoulos" userId="85524cb9-ffc0-4b69-96f2-2c63330e8b5f" providerId="ADAL" clId="{56350B42-8CCA-4D52-9837-B4475E1B2020}" dt="2019-07-28T19:28:21.420" v="29"/>
            <ac:spMkLst>
              <pc:docMk/>
              <pc:sldMasterMk cId="1582622335" sldId="2147483732"/>
              <pc:sldLayoutMk cId="4037428972" sldId="2147483734"/>
              <ac:spMk id="2" creationId="{FA506EE7-CBE1-4A41-AD8C-DCA7C663A83A}"/>
            </ac:spMkLst>
          </pc:spChg>
          <pc:spChg chg="add del mod">
            <ac:chgData name="Michalis Kassinopoulos" userId="85524cb9-ffc0-4b69-96f2-2c63330e8b5f" providerId="ADAL" clId="{56350B42-8CCA-4D52-9837-B4475E1B2020}" dt="2019-07-28T19:28:21.420" v="29"/>
            <ac:spMkLst>
              <pc:docMk/>
              <pc:sldMasterMk cId="1582622335" sldId="2147483732"/>
              <pc:sldLayoutMk cId="4037428972" sldId="2147483734"/>
              <ac:spMk id="4" creationId="{0C49868B-6B49-474A-808B-568D85F68E7D}"/>
            </ac:spMkLst>
          </pc:spChg>
          <pc:spChg chg="add del mod">
            <ac:chgData name="Michalis Kassinopoulos" userId="85524cb9-ffc0-4b69-96f2-2c63330e8b5f" providerId="ADAL" clId="{56350B42-8CCA-4D52-9837-B4475E1B2020}" dt="2019-07-28T19:28:21.420" v="29"/>
            <ac:spMkLst>
              <pc:docMk/>
              <pc:sldMasterMk cId="1582622335" sldId="2147483732"/>
              <pc:sldLayoutMk cId="4037428972" sldId="2147483734"/>
              <ac:spMk id="5" creationId="{9EC4F491-8054-4747-99A6-64A14C001B81}"/>
            </ac:spMkLst>
          </pc:spChg>
          <pc:spChg chg="add del mod">
            <ac:chgData name="Michalis Kassinopoulos" userId="85524cb9-ffc0-4b69-96f2-2c63330e8b5f" providerId="ADAL" clId="{56350B42-8CCA-4D52-9837-B4475E1B2020}" dt="2019-07-28T19:28:29.363" v="32" actId="478"/>
            <ac:spMkLst>
              <pc:docMk/>
              <pc:sldMasterMk cId="1582622335" sldId="2147483732"/>
              <pc:sldLayoutMk cId="4037428972" sldId="2147483734"/>
              <ac:spMk id="6" creationId="{0ED9DF3D-C127-46B9-8B52-10F55916BE2A}"/>
            </ac:spMkLst>
          </pc:spChg>
          <pc:spChg chg="del">
            <ac:chgData name="Michalis Kassinopoulos" userId="85524cb9-ffc0-4b69-96f2-2c63330e8b5f" providerId="ADAL" clId="{56350B42-8CCA-4D52-9837-B4475E1B2020}" dt="2019-07-28T19:28:18.241" v="27"/>
            <ac:spMkLst>
              <pc:docMk/>
              <pc:sldMasterMk cId="1582622335" sldId="2147483732"/>
              <pc:sldLayoutMk cId="4037428972" sldId="2147483734"/>
              <ac:spMk id="8" creationId="{84BF9916-1396-4839-8142-683A8F8EC7DA}"/>
            </ac:spMkLst>
          </pc:spChg>
          <pc:spChg chg="add del mod">
            <ac:chgData name="Michalis Kassinopoulos" userId="85524cb9-ffc0-4b69-96f2-2c63330e8b5f" providerId="ADAL" clId="{56350B42-8CCA-4D52-9837-B4475E1B2020}" dt="2019-07-28T19:28:25.842" v="31" actId="478"/>
            <ac:spMkLst>
              <pc:docMk/>
              <pc:sldMasterMk cId="1582622335" sldId="2147483732"/>
              <pc:sldLayoutMk cId="4037428972" sldId="2147483734"/>
              <ac:spMk id="9" creationId="{5D4C2A1B-4A2F-473D-B06A-DFA79241499E}"/>
            </ac:spMkLst>
          </pc:spChg>
          <pc:spChg chg="add mod">
            <ac:chgData name="Michalis Kassinopoulos" userId="85524cb9-ffc0-4b69-96f2-2c63330e8b5f" providerId="ADAL" clId="{56350B42-8CCA-4D52-9837-B4475E1B2020}" dt="2019-07-28T19:28:22.092" v="30"/>
            <ac:spMkLst>
              <pc:docMk/>
              <pc:sldMasterMk cId="1582622335" sldId="2147483732"/>
              <pc:sldLayoutMk cId="4037428972" sldId="2147483734"/>
              <ac:spMk id="10" creationId="{FFD03E86-2A48-493A-8824-279A81B26D0A}"/>
            </ac:spMkLst>
          </pc:spChg>
          <pc:spChg chg="del">
            <ac:chgData name="Michalis Kassinopoulos" userId="85524cb9-ffc0-4b69-96f2-2c63330e8b5f" providerId="ADAL" clId="{56350B42-8CCA-4D52-9837-B4475E1B2020}" dt="2019-07-28T19:28:18.241" v="27"/>
            <ac:spMkLst>
              <pc:docMk/>
              <pc:sldMasterMk cId="1582622335" sldId="2147483732"/>
              <pc:sldLayoutMk cId="4037428972" sldId="2147483734"/>
              <ac:spMk id="11" creationId="{FA6BD379-566B-415B-BE08-72055BD4D89F}"/>
            </ac:spMkLst>
          </pc:spChg>
          <pc:spChg chg="del">
            <ac:chgData name="Michalis Kassinopoulos" userId="85524cb9-ffc0-4b69-96f2-2c63330e8b5f" providerId="ADAL" clId="{56350B42-8CCA-4D52-9837-B4475E1B2020}" dt="2019-07-28T19:28:18.241" v="27"/>
            <ac:spMkLst>
              <pc:docMk/>
              <pc:sldMasterMk cId="1582622335" sldId="2147483732"/>
              <pc:sldLayoutMk cId="4037428972" sldId="2147483734"/>
              <ac:spMk id="12" creationId="{98478F38-C826-4AFC-A4B2-54668C800CFF}"/>
            </ac:spMkLst>
          </pc:spChg>
        </pc:sldLayoutChg>
        <pc:sldLayoutChg chg="delSp">
          <pc:chgData name="Michalis Kassinopoulos" userId="85524cb9-ffc0-4b69-96f2-2c63330e8b5f" providerId="ADAL" clId="{56350B42-8CCA-4D52-9837-B4475E1B2020}" dt="2019-07-28T19:28:36.226" v="34" actId="478"/>
          <pc:sldLayoutMkLst>
            <pc:docMk/>
            <pc:sldMasterMk cId="1582622335" sldId="2147483732"/>
            <pc:sldLayoutMk cId="845561282" sldId="2147483736"/>
          </pc:sldLayoutMkLst>
          <pc:spChg chg="del">
            <ac:chgData name="Michalis Kassinopoulos" userId="85524cb9-ffc0-4b69-96f2-2c63330e8b5f" providerId="ADAL" clId="{56350B42-8CCA-4D52-9837-B4475E1B2020}" dt="2019-07-28T19:28:34.537" v="33" actId="478"/>
            <ac:spMkLst>
              <pc:docMk/>
              <pc:sldMasterMk cId="1582622335" sldId="2147483732"/>
              <pc:sldLayoutMk cId="845561282" sldId="2147483736"/>
              <ac:spMk id="12" creationId="{FADC24C6-9442-4C99-A068-C45AF1921036}"/>
            </ac:spMkLst>
          </pc:spChg>
          <pc:spChg chg="del">
            <ac:chgData name="Michalis Kassinopoulos" userId="85524cb9-ffc0-4b69-96f2-2c63330e8b5f" providerId="ADAL" clId="{56350B42-8CCA-4D52-9837-B4475E1B2020}" dt="2019-07-28T19:28:36.226" v="34" actId="478"/>
            <ac:spMkLst>
              <pc:docMk/>
              <pc:sldMasterMk cId="1582622335" sldId="2147483732"/>
              <pc:sldLayoutMk cId="845561282" sldId="2147483736"/>
              <ac:spMk id="14" creationId="{3060D9B0-362A-4054-9B4D-D7ADE1985DE9}"/>
            </ac:spMkLst>
          </pc:spChg>
        </pc:sldLayoutChg>
        <pc:sldLayoutChg chg="delSp">
          <pc:chgData name="Michalis Kassinopoulos" userId="85524cb9-ffc0-4b69-96f2-2c63330e8b5f" providerId="ADAL" clId="{56350B42-8CCA-4D52-9837-B4475E1B2020}" dt="2019-07-28T19:28:55.956" v="44" actId="478"/>
          <pc:sldLayoutMkLst>
            <pc:docMk/>
            <pc:sldMasterMk cId="1582622335" sldId="2147483732"/>
            <pc:sldLayoutMk cId="2908360710" sldId="2147483737"/>
          </pc:sldLayoutMkLst>
          <pc:spChg chg="del">
            <ac:chgData name="Michalis Kassinopoulos" userId="85524cb9-ffc0-4b69-96f2-2c63330e8b5f" providerId="ADAL" clId="{56350B42-8CCA-4D52-9837-B4475E1B2020}" dt="2019-07-28T19:28:54.373" v="43" actId="478"/>
            <ac:spMkLst>
              <pc:docMk/>
              <pc:sldMasterMk cId="1582622335" sldId="2147483732"/>
              <pc:sldLayoutMk cId="2908360710" sldId="2147483737"/>
              <ac:spMk id="12" creationId="{F55E4D77-8EB8-4376-935D-780A660FA93A}"/>
            </ac:spMkLst>
          </pc:spChg>
          <pc:spChg chg="del">
            <ac:chgData name="Michalis Kassinopoulos" userId="85524cb9-ffc0-4b69-96f2-2c63330e8b5f" providerId="ADAL" clId="{56350B42-8CCA-4D52-9837-B4475E1B2020}" dt="2019-07-28T19:28:55.956" v="44" actId="478"/>
            <ac:spMkLst>
              <pc:docMk/>
              <pc:sldMasterMk cId="1582622335" sldId="2147483732"/>
              <pc:sldLayoutMk cId="2908360710" sldId="2147483737"/>
              <ac:spMk id="15" creationId="{9972922A-5C30-4D89-8DE8-53A2DA0CBA41}"/>
            </ac:spMkLst>
          </pc:spChg>
        </pc:sldLayoutChg>
        <pc:sldLayoutChg chg="delSp">
          <pc:chgData name="Michalis Kassinopoulos" userId="85524cb9-ffc0-4b69-96f2-2c63330e8b5f" providerId="ADAL" clId="{56350B42-8CCA-4D52-9837-B4475E1B2020}" dt="2019-07-28T19:28:39.603" v="36" actId="478"/>
          <pc:sldLayoutMkLst>
            <pc:docMk/>
            <pc:sldMasterMk cId="1582622335" sldId="2147483732"/>
            <pc:sldLayoutMk cId="1874456422" sldId="2147483738"/>
          </pc:sldLayoutMkLst>
          <pc:spChg chg="del">
            <ac:chgData name="Michalis Kassinopoulos" userId="85524cb9-ffc0-4b69-96f2-2c63330e8b5f" providerId="ADAL" clId="{56350B42-8CCA-4D52-9837-B4475E1B2020}" dt="2019-07-28T19:28:38.770" v="35" actId="478"/>
            <ac:spMkLst>
              <pc:docMk/>
              <pc:sldMasterMk cId="1582622335" sldId="2147483732"/>
              <pc:sldLayoutMk cId="1874456422" sldId="2147483738"/>
              <ac:spMk id="6" creationId="{00000000-0000-0000-0000-000000000000}"/>
            </ac:spMkLst>
          </pc:spChg>
          <pc:spChg chg="del">
            <ac:chgData name="Michalis Kassinopoulos" userId="85524cb9-ffc0-4b69-96f2-2c63330e8b5f" providerId="ADAL" clId="{56350B42-8CCA-4D52-9837-B4475E1B2020}" dt="2019-07-28T19:28:39.603" v="36" actId="478"/>
            <ac:spMkLst>
              <pc:docMk/>
              <pc:sldMasterMk cId="1582622335" sldId="2147483732"/>
              <pc:sldLayoutMk cId="1874456422" sldId="2147483738"/>
              <ac:spMk id="9" creationId="{24A18596-3CF7-4900-B512-3E4D4B6E0CF4}"/>
            </ac:spMkLst>
          </pc:spChg>
        </pc:sldLayoutChg>
        <pc:sldLayoutChg chg="addSp delSp">
          <pc:chgData name="Michalis Kassinopoulos" userId="85524cb9-ffc0-4b69-96f2-2c63330e8b5f" providerId="ADAL" clId="{56350B42-8CCA-4D52-9837-B4475E1B2020}" dt="2019-07-28T19:28:51.305" v="42" actId="478"/>
          <pc:sldLayoutMkLst>
            <pc:docMk/>
            <pc:sldMasterMk cId="1582622335" sldId="2147483732"/>
            <pc:sldLayoutMk cId="2955973302" sldId="2147483742"/>
          </pc:sldLayoutMkLst>
          <pc:spChg chg="del">
            <ac:chgData name="Michalis Kassinopoulos" userId="85524cb9-ffc0-4b69-96f2-2c63330e8b5f" providerId="ADAL" clId="{56350B42-8CCA-4D52-9837-B4475E1B2020}" dt="2019-07-28T19:28:45.513" v="39" actId="478"/>
            <ac:spMkLst>
              <pc:docMk/>
              <pc:sldMasterMk cId="1582622335" sldId="2147483732"/>
              <pc:sldLayoutMk cId="2955973302" sldId="2147483742"/>
              <ac:spMk id="7" creationId="{426CF029-D541-4351-BE4D-4297D035A968}"/>
            </ac:spMkLst>
          </pc:spChg>
          <pc:spChg chg="del">
            <ac:chgData name="Michalis Kassinopoulos" userId="85524cb9-ffc0-4b69-96f2-2c63330e8b5f" providerId="ADAL" clId="{56350B42-8CCA-4D52-9837-B4475E1B2020}" dt="2019-07-28T19:28:51.305" v="42" actId="478"/>
            <ac:spMkLst>
              <pc:docMk/>
              <pc:sldMasterMk cId="1582622335" sldId="2147483732"/>
              <pc:sldLayoutMk cId="2955973302" sldId="2147483742"/>
              <ac:spMk id="8" creationId="{5C93B1E1-ACCB-4D3E-9023-0114838F4779}"/>
            </ac:spMkLst>
          </pc:spChg>
          <pc:spChg chg="add del">
            <ac:chgData name="Michalis Kassinopoulos" userId="85524cb9-ffc0-4b69-96f2-2c63330e8b5f" providerId="ADAL" clId="{56350B42-8CCA-4D52-9837-B4475E1B2020}" dt="2019-07-28T19:28:48.267" v="41" actId="478"/>
            <ac:spMkLst>
              <pc:docMk/>
              <pc:sldMasterMk cId="1582622335" sldId="2147483732"/>
              <pc:sldLayoutMk cId="2955973302" sldId="2147483742"/>
              <ac:spMk id="10" creationId="{00000000-0000-0000-0000-000000000000}"/>
            </ac:spMkLst>
          </pc:spChg>
        </pc:sldLayoutChg>
      </pc:sldMasterChg>
    </pc:docChg>
  </pc:docChgLst>
  <pc:docChgLst>
    <pc:chgData name="Michalis Kassinopoulos" userId="85524cb9-ffc0-4b69-96f2-2c63330e8b5f" providerId="ADAL" clId="{C04B0D65-53A2-4EB3-B963-B0824F826666}"/>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r>
              <a:rPr lang="en-US"/>
              <a:t>Introduction</a:t>
            </a:r>
          </a:p>
        </p:txBody>
      </p:sp>
      <p:sp>
        <p:nvSpPr>
          <p:cNvPr id="3" name="Date Placeholder 2"/>
          <p:cNvSpPr>
            <a:spLocks noGrp="1"/>
          </p:cNvSpPr>
          <p:nvPr>
            <p:ph type="dt" sz="quarter" idx="1"/>
          </p:nvPr>
        </p:nvSpPr>
        <p:spPr>
          <a:xfrm>
            <a:off x="4008705" y="0"/>
            <a:ext cx="3066733" cy="469780"/>
          </a:xfrm>
          <a:prstGeom prst="rect">
            <a:avLst/>
          </a:prstGeom>
        </p:spPr>
        <p:txBody>
          <a:bodyPr vert="horz" lIns="93936" tIns="46968" rIns="93936" bIns="46968" rtlCol="0"/>
          <a:lstStyle>
            <a:lvl1pPr algn="r">
              <a:defRPr sz="1200"/>
            </a:lvl1pPr>
          </a:lstStyle>
          <a:p>
            <a:fld id="{401CF8AA-4A24-414E-8879-B83CD1FEB169}" type="datetimeFigureOut">
              <a:rPr lang="en-US" smtClean="0"/>
              <a:t>7/30/2019</a:t>
            </a:fld>
            <a:endParaRPr lang="en-US"/>
          </a:p>
        </p:txBody>
      </p:sp>
      <p:sp>
        <p:nvSpPr>
          <p:cNvPr id="4" name="Footer Placeholder 3"/>
          <p:cNvSpPr>
            <a:spLocks noGrp="1"/>
          </p:cNvSpPr>
          <p:nvPr>
            <p:ph type="ftr" sz="quarter" idx="2"/>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297"/>
            <a:ext cx="3066733" cy="469779"/>
          </a:xfrm>
          <a:prstGeom prst="rect">
            <a:avLst/>
          </a:prstGeom>
        </p:spPr>
        <p:txBody>
          <a:bodyPr vert="horz" lIns="93936" tIns="46968" rIns="93936" bIns="46968" rtlCol="0" anchor="b"/>
          <a:lstStyle>
            <a:lvl1pPr algn="r">
              <a:defRPr sz="1200"/>
            </a:lvl1pPr>
          </a:lstStyle>
          <a:p>
            <a:fld id="{0027BE7B-64E6-4EE1-B0E1-A9AF24864DBC}" type="slidenum">
              <a:rPr lang="en-US" smtClean="0"/>
              <a:t>‹#›</a:t>
            </a:fld>
            <a:endParaRPr lang="en-US"/>
          </a:p>
        </p:txBody>
      </p:sp>
    </p:spTree>
    <p:extLst>
      <p:ext uri="{BB962C8B-B14F-4D97-AF65-F5344CB8AC3E}">
        <p14:creationId xmlns:p14="http://schemas.microsoft.com/office/powerpoint/2010/main" val="422412750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9780"/>
          </a:xfrm>
          <a:prstGeom prst="rect">
            <a:avLst/>
          </a:prstGeom>
        </p:spPr>
        <p:txBody>
          <a:bodyPr vert="horz" lIns="93936" tIns="46968" rIns="93936" bIns="46968" rtlCol="0"/>
          <a:lstStyle>
            <a:lvl1pPr algn="l">
              <a:defRPr sz="1200"/>
            </a:lvl1pPr>
          </a:lstStyle>
          <a:p>
            <a:r>
              <a:rPr lang="en-US"/>
              <a:t>Introduction</a:t>
            </a:r>
          </a:p>
        </p:txBody>
      </p:sp>
      <p:sp>
        <p:nvSpPr>
          <p:cNvPr id="3" name="Date Placeholder 2"/>
          <p:cNvSpPr>
            <a:spLocks noGrp="1"/>
          </p:cNvSpPr>
          <p:nvPr>
            <p:ph type="dt" idx="1"/>
          </p:nvPr>
        </p:nvSpPr>
        <p:spPr>
          <a:xfrm>
            <a:off x="4008705" y="0"/>
            <a:ext cx="3066733" cy="469780"/>
          </a:xfrm>
          <a:prstGeom prst="rect">
            <a:avLst/>
          </a:prstGeom>
        </p:spPr>
        <p:txBody>
          <a:bodyPr vert="horz" lIns="93936" tIns="46968" rIns="93936" bIns="46968" rtlCol="0"/>
          <a:lstStyle>
            <a:lvl1pPr algn="r">
              <a:defRPr sz="1200"/>
            </a:lvl1pPr>
          </a:lstStyle>
          <a:p>
            <a:fld id="{CDCA65E7-2982-476F-ADFC-1C6B0B152737}" type="datetimeFigureOut">
              <a:rPr lang="en-US" smtClean="0"/>
              <a:t>7/30/2019</a:t>
            </a:fld>
            <a:endParaRPr lang="en-US"/>
          </a:p>
        </p:txBody>
      </p:sp>
      <p:sp>
        <p:nvSpPr>
          <p:cNvPr id="4" name="Slide Image Placeholder 3"/>
          <p:cNvSpPr>
            <a:spLocks noGrp="1" noRot="1" noChangeAspect="1"/>
          </p:cNvSpPr>
          <p:nvPr>
            <p:ph type="sldImg" idx="2"/>
          </p:nvPr>
        </p:nvSpPr>
        <p:spPr>
          <a:xfrm>
            <a:off x="730250" y="1169988"/>
            <a:ext cx="5616575" cy="3160712"/>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505980"/>
            <a:ext cx="5661660" cy="3686711"/>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297"/>
            <a:ext cx="3066733" cy="469779"/>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7"/>
            <a:ext cx="3066733" cy="469779"/>
          </a:xfrm>
          <a:prstGeom prst="rect">
            <a:avLst/>
          </a:prstGeom>
        </p:spPr>
        <p:txBody>
          <a:bodyPr vert="horz" lIns="93936" tIns="46968" rIns="93936" bIns="46968" rtlCol="0" anchor="b"/>
          <a:lstStyle>
            <a:lvl1pPr algn="r">
              <a:defRPr sz="1200"/>
            </a:lvl1pPr>
          </a:lstStyle>
          <a:p>
            <a:fld id="{3687FA0D-CB30-4BD0-8916-AF19BB7C0898}" type="slidenum">
              <a:rPr lang="en-US" smtClean="0"/>
              <a:t>‹#›</a:t>
            </a:fld>
            <a:endParaRPr lang="en-US"/>
          </a:p>
        </p:txBody>
      </p:sp>
    </p:spTree>
    <p:extLst>
      <p:ext uri="{BB962C8B-B14F-4D97-AF65-F5344CB8AC3E}">
        <p14:creationId xmlns:p14="http://schemas.microsoft.com/office/powerpoint/2010/main" val="697310963"/>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American chemist and Nobel laureate Linus Pauling and his student Charles Coryell first observed, in 1936, that the hemoglobin molecule has magnetic properties that differ depending on whether it is bound to oxygen (Pauling &amp; Coryell 1936).  After almost half a century, Thulborn et al., using a test tube of blood, demonstrated that MR pulse sequences sensitive to T2</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show more MR signal where blood level is oxygenated and less MR signal where blood is highly deoxygenated. This can be explained with the paramagnetic substances (deoxygenated hemoglobin) distorting the surrounding magnetic field and thus nearby protons experiencing different field strengths resulting in the more rapid decay of transverse magnetization (i.e., a shorter T2</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Based on these findings, Ogawa et al., proposed the blood-oxygenation-level-dependent (BOLD) contrast imaging for measuring brain activity with MRI which is essentially a T2</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weighted contrast imaging sensitive to changes in blood oxygenation (Ogawa et al. 1992). At fields of 3.0 T or below, T2</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weighted gradient echo (GRE) sequences are most commonly used    in fMRI research, with TE</a:t>
                </a:r>
                <a:r>
                  <a:rPr lang="en-US" sz="1200" i="0" kern="1200">
                    <a:solidFill>
                      <a:schemeClr val="tx1"/>
                    </a:solidFill>
                    <a:effectLst/>
                    <a:latin typeface="+mn-lt"/>
                    <a:ea typeface="+mn-ea"/>
                    <a:cs typeface="+mn-cs"/>
                  </a:rPr>
                  <a:t>≈</a:t>
                </a:r>
                <a:r>
                  <a:rPr lang="en-US" sz="1200" kern="1200" dirty="0">
                    <a:solidFill>
                      <a:schemeClr val="tx1"/>
                    </a:solidFill>
                    <a:effectLst/>
                    <a:latin typeface="+mn-lt"/>
                    <a:ea typeface="+mn-ea"/>
                    <a:cs typeface="+mn-cs"/>
                  </a:rPr>
                  <a:t> T2</a:t>
                </a:r>
                <a:r>
                  <a:rPr lang="en-US" sz="1200" kern="1200" baseline="300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of tissue (~30-35ms).</a:t>
                </a:r>
              </a:p>
              <a:p>
                <a:endParaRPr lang="en-US" dirty="0"/>
              </a:p>
            </p:txBody>
          </p:sp>
        </mc:Fallback>
      </mc:AlternateContent>
      <p:sp>
        <p:nvSpPr>
          <p:cNvPr id="4" name="Header Placeholder 3"/>
          <p:cNvSpPr>
            <a:spLocks noGrp="1"/>
          </p:cNvSpPr>
          <p:nvPr>
            <p:ph type="hdr" sz="quarter" idx="10"/>
          </p:nvPr>
        </p:nvSpPr>
        <p:spPr/>
        <p:txBody>
          <a:bodyPr/>
          <a:lstStyle/>
          <a:p>
            <a:r>
              <a:rPr lang="en-US"/>
              <a:t>Introduction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7FA0D-CB30-4BD0-8916-AF19BB7C0898}" type="slidenum">
              <a:rPr lang="en-US" smtClean="0"/>
              <a:t>3</a:t>
            </a:fld>
            <a:endParaRPr lang="en-US"/>
          </a:p>
        </p:txBody>
      </p:sp>
    </p:spTree>
    <p:extLst>
      <p:ext uri="{BB962C8B-B14F-4D97-AF65-F5344CB8AC3E}">
        <p14:creationId xmlns:p14="http://schemas.microsoft.com/office/powerpoint/2010/main" val="3756808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Introduction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7FA0D-CB30-4BD0-8916-AF19BB7C0898}" type="slidenum">
              <a:rPr lang="en-US" smtClean="0"/>
              <a:t>4</a:t>
            </a:fld>
            <a:endParaRPr lang="en-US"/>
          </a:p>
        </p:txBody>
      </p:sp>
    </p:spTree>
    <p:extLst>
      <p:ext uri="{BB962C8B-B14F-4D97-AF65-F5344CB8AC3E}">
        <p14:creationId xmlns:p14="http://schemas.microsoft.com/office/powerpoint/2010/main" val="2892498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3687FA0D-CB30-4BD0-8916-AF19BB7C0898}" type="slidenum">
              <a:rPr lang="en-US" smtClean="0"/>
              <a:t>6</a:t>
            </a:fld>
            <a:endParaRPr lang="en-US"/>
          </a:p>
        </p:txBody>
      </p:sp>
    </p:spTree>
    <p:extLst>
      <p:ext uri="{BB962C8B-B14F-4D97-AF65-F5344CB8AC3E}">
        <p14:creationId xmlns:p14="http://schemas.microsoft.com/office/powerpoint/2010/main" val="1037375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3687FA0D-CB30-4BD0-8916-AF19BB7C0898}" type="slidenum">
              <a:rPr lang="en-US" smtClean="0"/>
              <a:t>7</a:t>
            </a:fld>
            <a:endParaRPr lang="en-US"/>
          </a:p>
        </p:txBody>
      </p:sp>
    </p:spTree>
    <p:extLst>
      <p:ext uri="{BB962C8B-B14F-4D97-AF65-F5344CB8AC3E}">
        <p14:creationId xmlns:p14="http://schemas.microsoft.com/office/powerpoint/2010/main" val="3869403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3687FA0D-CB30-4BD0-8916-AF19BB7C0898}" type="slidenum">
              <a:rPr lang="en-US" smtClean="0"/>
              <a:t>9</a:t>
            </a:fld>
            <a:endParaRPr lang="en-US"/>
          </a:p>
        </p:txBody>
      </p:sp>
    </p:spTree>
    <p:extLst>
      <p:ext uri="{BB962C8B-B14F-4D97-AF65-F5344CB8AC3E}">
        <p14:creationId xmlns:p14="http://schemas.microsoft.com/office/powerpoint/2010/main" val="1179492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3687FA0D-CB30-4BD0-8916-AF19BB7C0898}" type="slidenum">
              <a:rPr lang="en-US" smtClean="0"/>
              <a:t>10</a:t>
            </a:fld>
            <a:endParaRPr lang="en-US"/>
          </a:p>
        </p:txBody>
      </p:sp>
    </p:spTree>
    <p:extLst>
      <p:ext uri="{BB962C8B-B14F-4D97-AF65-F5344CB8AC3E}">
        <p14:creationId xmlns:p14="http://schemas.microsoft.com/office/powerpoint/2010/main" val="380315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3687FA0D-CB30-4BD0-8916-AF19BB7C0898}" type="slidenum">
              <a:rPr lang="en-US" smtClean="0"/>
              <a:t>11</a:t>
            </a:fld>
            <a:endParaRPr lang="en-US"/>
          </a:p>
        </p:txBody>
      </p:sp>
    </p:spTree>
    <p:extLst>
      <p:ext uri="{BB962C8B-B14F-4D97-AF65-F5344CB8AC3E}">
        <p14:creationId xmlns:p14="http://schemas.microsoft.com/office/powerpoint/2010/main" val="2999533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a:t>
            </a:r>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3687FA0D-CB30-4BD0-8916-AF19BB7C0898}" type="slidenum">
              <a:rPr lang="en-US" smtClean="0"/>
              <a:t>12</a:t>
            </a:fld>
            <a:endParaRPr lang="en-US"/>
          </a:p>
        </p:txBody>
      </p:sp>
    </p:spTree>
    <p:extLst>
      <p:ext uri="{BB962C8B-B14F-4D97-AF65-F5344CB8AC3E}">
        <p14:creationId xmlns:p14="http://schemas.microsoft.com/office/powerpoint/2010/main" val="1366516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Correlation maps related to cardiac pulsatility as modelled with RETROICOR;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column) maps related to changes in HR as modelled with the </a:t>
                </a:r>
                <a:r>
                  <a:rPr lang="en-US" sz="1200" i="0" kern="1200">
                    <a:solidFill>
                      <a:schemeClr val="tx1"/>
                    </a:solidFill>
                    <a:effectLst/>
                    <a:latin typeface="Cambria Math" panose="02040503050406030204" pitchFamily="18" charset="0"/>
                    <a:ea typeface="+mn-ea"/>
                    <a:cs typeface="+mn-cs"/>
                  </a:rPr>
                  <a:t>𝐶𝑅𝐹_𝑠𝑐</a:t>
                </a:r>
                <a:r>
                  <a:rPr lang="en-US" sz="1200" kern="1200" dirty="0">
                    <a:solidFill>
                      <a:schemeClr val="tx1"/>
                    </a:solidFill>
                    <a:effectLst/>
                    <a:latin typeface="+mn-lt"/>
                    <a:ea typeface="+mn-ea"/>
                    <a:cs typeface="+mn-cs"/>
                  </a:rPr>
                  <a:t> model;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column) maps related to RF as modelled with the </a:t>
                </a:r>
                <a:r>
                  <a:rPr lang="en-US" sz="1200" i="0" kern="1200">
                    <a:solidFill>
                      <a:schemeClr val="tx1"/>
                    </a:solidFill>
                    <a:effectLst/>
                    <a:latin typeface="Cambria Math" panose="02040503050406030204" pitchFamily="18" charset="0"/>
                    <a:ea typeface="+mn-ea"/>
                    <a:cs typeface="+mn-cs"/>
                  </a:rPr>
                  <a:t>𝑅𝑅𝐹_𝑠𝑐</a:t>
                </a:r>
                <a:r>
                  <a:rPr lang="en-US" sz="1200" kern="1200" dirty="0">
                    <a:solidFill>
                      <a:schemeClr val="tx1"/>
                    </a:solidFill>
                    <a:effectLst/>
                    <a:latin typeface="+mn-lt"/>
                    <a:ea typeface="+mn-ea"/>
                    <a:cs typeface="+mn-cs"/>
                  </a:rPr>
                  <a:t> model. BOLD fluctuations due to cardiac pulsatility appear close to the basilar and vertebral artery, in the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ventricle, in the superior sagittal sinus, in the lateral sulcus and in the medial fissure at the posterior part of the brain and the cingulate gyrus. On the other hand, BOLD fluctuations due to changes in HR and RF are widespread in gray matter mainly in frontal and posterior brain regions as well as in sinuses such as the superior sagittal sinus and the transverse sinuses.</a:t>
                </a:r>
                <a:endParaRPr lang="en-US" dirty="0"/>
              </a:p>
              <a:p>
                <a:endParaRPr lang="en-US" dirty="0"/>
              </a:p>
            </p:txBody>
          </p:sp>
        </mc:Fallback>
      </mc:AlternateContent>
      <p:sp>
        <p:nvSpPr>
          <p:cNvPr id="4" name="Header Placeholder 3"/>
          <p:cNvSpPr>
            <a:spLocks noGrp="1"/>
          </p:cNvSpPr>
          <p:nvPr>
            <p:ph type="hdr" sz="quarter" idx="10"/>
          </p:nvPr>
        </p:nvSpPr>
        <p:spPr/>
        <p:txBody>
          <a:bodyPr/>
          <a:lstStyle/>
          <a:p>
            <a:r>
              <a:rPr lang="en-US"/>
              <a:t>Introduction</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87FA0D-CB30-4BD0-8916-AF19BB7C0898}" type="slidenum">
              <a:rPr lang="en-US" smtClean="0"/>
              <a:t>15</a:t>
            </a:fld>
            <a:endParaRPr lang="en-US"/>
          </a:p>
        </p:txBody>
      </p:sp>
    </p:spTree>
    <p:extLst>
      <p:ext uri="{BB962C8B-B14F-4D97-AF65-F5344CB8AC3E}">
        <p14:creationId xmlns:p14="http://schemas.microsoft.com/office/powerpoint/2010/main" val="816675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userDrawn="1"/>
        </p:nvSpPr>
        <p:spPr>
          <a:xfrm>
            <a:off x="1" y="6558844"/>
            <a:ext cx="12192000" cy="2991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1097280" y="758952"/>
            <a:ext cx="10058400" cy="1085872"/>
          </a:xfrm>
        </p:spPr>
        <p:txBody>
          <a:bodyPr anchor="b">
            <a:noAutofit/>
          </a:bodyPr>
          <a:lstStyle>
            <a:lvl1pPr algn="ctr">
              <a:lnSpc>
                <a:spcPct val="100000"/>
              </a:lnSpc>
              <a:defRPr sz="3200" spc="-50" baseline="0">
                <a:solidFill>
                  <a:schemeClr val="tx1">
                    <a:lumMod val="85000"/>
                    <a:lumOff val="15000"/>
                  </a:schemeClr>
                </a:solidFill>
                <a:latin typeface="+mn-lt"/>
                <a:cs typeface="Arial" panose="020B0604020202020204" pitchFamily="34" charset="0"/>
              </a:defRPr>
            </a:lvl1pPr>
          </a:lstStyle>
          <a:p>
            <a:r>
              <a:rPr lang="en-US" dirty="0"/>
              <a:t>Main title</a:t>
            </a:r>
          </a:p>
        </p:txBody>
      </p:sp>
      <p:sp>
        <p:nvSpPr>
          <p:cNvPr id="3" name="Subtitle 2"/>
          <p:cNvSpPr>
            <a:spLocks noGrp="1"/>
          </p:cNvSpPr>
          <p:nvPr>
            <p:ph type="subTitle" idx="1"/>
          </p:nvPr>
        </p:nvSpPr>
        <p:spPr>
          <a:xfrm>
            <a:off x="1100051" y="2132858"/>
            <a:ext cx="10058400" cy="3465763"/>
          </a:xfrm>
        </p:spPr>
        <p:txBody>
          <a:bodyPr lIns="91440" rIns="91440">
            <a:normAutofit/>
          </a:bodyPr>
          <a:lstStyle>
            <a:lvl1pPr marL="0" indent="0" algn="ctr">
              <a:buNone/>
              <a:defRPr sz="2000" cap="none" spc="0" baseline="0">
                <a:solidFill>
                  <a:schemeClr val="tx2"/>
                </a:solidFill>
                <a:latin typeface="+mn-lt"/>
                <a:cs typeface="Arial" panose="020B0604020202020204" pitchFamily="34"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Tree>
    <p:extLst>
      <p:ext uri="{BB962C8B-B14F-4D97-AF65-F5344CB8AC3E}">
        <p14:creationId xmlns:p14="http://schemas.microsoft.com/office/powerpoint/2010/main" val="553825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9"/>
          <p:cNvSpPr>
            <a:spLocks noGrp="1"/>
          </p:cNvSpPr>
          <p:nvPr>
            <p:ph type="title"/>
          </p:nvPr>
        </p:nvSpPr>
        <p:spPr>
          <a:xfrm>
            <a:off x="572278" y="112890"/>
            <a:ext cx="11209175" cy="777797"/>
          </a:xfrm>
        </p:spPr>
        <p:txBody>
          <a:bodyPr>
            <a:normAutofit/>
          </a:bodyPr>
          <a:lstStyle>
            <a:lvl1pPr>
              <a:defRPr sz="3200" baseline="0">
                <a:solidFill>
                  <a:srgbClr val="335B74"/>
                </a:solidFill>
                <a:latin typeface="+mn-lt"/>
              </a:defRPr>
            </a:lvl1pPr>
          </a:lstStyle>
          <a:p>
            <a:r>
              <a:rPr lang="en-US" dirty="0"/>
              <a:t>Click to edit Master title style</a:t>
            </a:r>
          </a:p>
        </p:txBody>
      </p:sp>
      <p:sp>
        <p:nvSpPr>
          <p:cNvPr id="3" name="Content Placeholder 2"/>
          <p:cNvSpPr>
            <a:spLocks noGrp="1"/>
          </p:cNvSpPr>
          <p:nvPr>
            <p:ph idx="1"/>
          </p:nvPr>
        </p:nvSpPr>
        <p:spPr>
          <a:xfrm>
            <a:off x="522515" y="1140178"/>
            <a:ext cx="11040000" cy="5040000"/>
          </a:xfrm>
        </p:spPr>
        <p:txBody>
          <a:bodyPr/>
          <a:lstStyle>
            <a:lvl1pPr>
              <a:buClr>
                <a:schemeClr val="tx2"/>
              </a:buClr>
              <a:defRPr>
                <a:latin typeface="+mn-lt"/>
              </a:defRPr>
            </a:lvl1pPr>
            <a:lvl2pPr marL="541338" indent="-182563">
              <a:buClr>
                <a:schemeClr val="tx2"/>
              </a:buClr>
              <a:buFont typeface="Arial" panose="020B0604020202020204" pitchFamily="34" charset="0"/>
              <a:buChar char="•"/>
              <a:defRPr>
                <a:latin typeface="+mn-lt"/>
              </a:defRPr>
            </a:lvl2pPr>
            <a:lvl3pPr marL="715963" indent="-182563">
              <a:buClr>
                <a:schemeClr val="tx2"/>
              </a:buClr>
              <a:buSzPct val="60000"/>
              <a:buFont typeface="Courier New" panose="02070309020205020404" pitchFamily="49" charset="0"/>
              <a:buChar char="o"/>
              <a:defRPr sz="1800">
                <a:latin typeface="+mn-lt"/>
              </a:defRPr>
            </a:lvl3pPr>
            <a:lvl4pPr marL="898525" indent="-182563">
              <a:buClr>
                <a:schemeClr val="tx2"/>
              </a:buClr>
              <a:buFont typeface="Arial" panose="020B0604020202020204" pitchFamily="34" charset="0"/>
              <a:buChar char="•"/>
              <a:defRPr sz="1400">
                <a:latin typeface="+mn-lt"/>
              </a:defRPr>
            </a:lvl4pPr>
            <a:lvl5pPr marL="1071563" indent="-182563">
              <a:buClr>
                <a:schemeClr val="tx2"/>
              </a:buClr>
              <a:buFont typeface="Arial" panose="020B0604020202020204" pitchFamily="34" charset="0"/>
              <a:buChar cha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FFD03E86-2A48-493A-8824-279A81B26D0A}"/>
              </a:ext>
            </a:extLst>
          </p:cNvPr>
          <p:cNvSpPr>
            <a:spLocks noGrp="1"/>
          </p:cNvSpPr>
          <p:nvPr>
            <p:ph type="sldNum" sz="quarter" idx="12"/>
          </p:nvPr>
        </p:nvSpPr>
        <p:spPr/>
        <p:txBody>
          <a:bodyPr/>
          <a:lstStyle/>
          <a:p>
            <a:fld id="{6BE26A60-D618-46F9-AB36-C68115337070}" type="slidenum">
              <a:rPr lang="en-US" smtClean="0"/>
              <a:pPr/>
              <a:t>‹#›</a:t>
            </a:fld>
            <a:endParaRPr lang="en-US" dirty="0"/>
          </a:p>
        </p:txBody>
      </p:sp>
    </p:spTree>
    <p:extLst>
      <p:ext uri="{BB962C8B-B14F-4D97-AF65-F5344CB8AC3E}">
        <p14:creationId xmlns:p14="http://schemas.microsoft.com/office/powerpoint/2010/main" val="4037428972"/>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217920" y="1140178"/>
            <a:ext cx="5476448" cy="513644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9"/>
          <p:cNvSpPr>
            <a:spLocks noGrp="1"/>
          </p:cNvSpPr>
          <p:nvPr>
            <p:ph type="title"/>
          </p:nvPr>
        </p:nvSpPr>
        <p:spPr>
          <a:xfrm>
            <a:off x="572278" y="112890"/>
            <a:ext cx="11159412" cy="777797"/>
          </a:xfrm>
        </p:spPr>
        <p:txBody>
          <a:bodyPr>
            <a:normAutofit/>
          </a:bodyPr>
          <a:lstStyle>
            <a:lvl1pPr>
              <a:defRPr sz="3200">
                <a:latin typeface="+mn-lt"/>
              </a:defRPr>
            </a:lvl1pPr>
          </a:lstStyle>
          <a:p>
            <a:r>
              <a:rPr lang="en-US"/>
              <a:t>Click to edit Master title style</a:t>
            </a:r>
            <a:endParaRPr lang="en-US" dirty="0"/>
          </a:p>
        </p:txBody>
      </p:sp>
      <p:sp>
        <p:nvSpPr>
          <p:cNvPr id="10" name="Content Placeholder 2"/>
          <p:cNvSpPr>
            <a:spLocks noGrp="1"/>
          </p:cNvSpPr>
          <p:nvPr>
            <p:ph idx="1"/>
          </p:nvPr>
        </p:nvSpPr>
        <p:spPr>
          <a:xfrm>
            <a:off x="609601" y="1140178"/>
            <a:ext cx="5271912" cy="5136444"/>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5"/>
          <p:cNvSpPr>
            <a:spLocks noGrp="1"/>
          </p:cNvSpPr>
          <p:nvPr>
            <p:ph type="sldNum" sz="quarter" idx="4"/>
          </p:nvPr>
        </p:nvSpPr>
        <p:spPr>
          <a:xfrm>
            <a:off x="9900460" y="6527521"/>
            <a:ext cx="1312025" cy="365125"/>
          </a:xfrm>
          <a:prstGeom prst="rect">
            <a:avLst/>
          </a:prstGeom>
        </p:spPr>
        <p:txBody>
          <a:bodyPr vert="horz" lIns="91440" tIns="45720" rIns="91440" bIns="45720" rtlCol="0" anchor="ctr"/>
          <a:lstStyle>
            <a:lvl1pPr algn="r">
              <a:defRPr sz="1050">
                <a:solidFill>
                  <a:srgbClr val="FFFFFF"/>
                </a:solidFill>
                <a:latin typeface="+mn-lt"/>
                <a:cs typeface="Arial" panose="020B0604020202020204" pitchFamily="34" charset="0"/>
              </a:defRPr>
            </a:lvl1pPr>
          </a:lstStyle>
          <a:p>
            <a:fld id="{6BE26A60-D618-46F9-AB36-C68115337070}" type="slidenum">
              <a:rPr lang="en-US" smtClean="0"/>
              <a:pPr/>
              <a:t>‹#›</a:t>
            </a:fld>
            <a:endParaRPr lang="en-US"/>
          </a:p>
        </p:txBody>
      </p:sp>
    </p:spTree>
    <p:extLst>
      <p:ext uri="{BB962C8B-B14F-4D97-AF65-F5344CB8AC3E}">
        <p14:creationId xmlns:p14="http://schemas.microsoft.com/office/powerpoint/2010/main" val="845561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atin typeface="+mn-lt"/>
              </a:defRPr>
            </a:lvl1pPr>
          </a:lstStyle>
          <a:p>
            <a:r>
              <a:rPr lang="en-US"/>
              <a:t>Click to edit Master title style</a:t>
            </a:r>
            <a:endParaRPr lang="en-US" dirty="0"/>
          </a:p>
        </p:txBody>
      </p:sp>
      <p:sp>
        <p:nvSpPr>
          <p:cNvPr id="8" name="Slide Number Placeholder 5"/>
          <p:cNvSpPr>
            <a:spLocks noGrp="1"/>
          </p:cNvSpPr>
          <p:nvPr>
            <p:ph type="sldNum" sz="quarter" idx="4"/>
          </p:nvPr>
        </p:nvSpPr>
        <p:spPr>
          <a:xfrm>
            <a:off x="9900460" y="6527521"/>
            <a:ext cx="1312025" cy="365125"/>
          </a:xfrm>
          <a:prstGeom prst="rect">
            <a:avLst/>
          </a:prstGeom>
        </p:spPr>
        <p:txBody>
          <a:bodyPr vert="horz" lIns="91440" tIns="45720" rIns="91440" bIns="45720" rtlCol="0" anchor="ctr"/>
          <a:lstStyle>
            <a:lvl1pPr algn="r">
              <a:defRPr sz="1050">
                <a:solidFill>
                  <a:srgbClr val="FFFFFF"/>
                </a:solidFill>
                <a:latin typeface="+mn-lt"/>
                <a:cs typeface="Arial" panose="020B0604020202020204" pitchFamily="34" charset="0"/>
              </a:defRPr>
            </a:lvl1pPr>
          </a:lstStyle>
          <a:p>
            <a:fld id="{6BE26A60-D618-46F9-AB36-C68115337070}" type="slidenum">
              <a:rPr lang="en-US" smtClean="0"/>
              <a:pPr/>
              <a:t>‹#›</a:t>
            </a:fld>
            <a:endParaRPr lang="en-US"/>
          </a:p>
        </p:txBody>
      </p:sp>
    </p:spTree>
    <p:extLst>
      <p:ext uri="{BB962C8B-B14F-4D97-AF65-F5344CB8AC3E}">
        <p14:creationId xmlns:p14="http://schemas.microsoft.com/office/powerpoint/2010/main" val="1874456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7122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ackground">
    <p:spTree>
      <p:nvGrpSpPr>
        <p:cNvPr id="1" name=""/>
        <p:cNvGrpSpPr/>
        <p:nvPr/>
      </p:nvGrpSpPr>
      <p:grpSpPr>
        <a:xfrm>
          <a:off x="0" y="0"/>
          <a:ext cx="0" cy="0"/>
          <a:chOff x="0" y="0"/>
          <a:chExt cx="0" cy="0"/>
        </a:xfrm>
      </p:grpSpPr>
      <p:sp>
        <p:nvSpPr>
          <p:cNvPr id="10" name="Rectangle 9"/>
          <p:cNvSpPr/>
          <p:nvPr userDrawn="1"/>
        </p:nvSpPr>
        <p:spPr>
          <a:xfrm>
            <a:off x="1" y="6558844"/>
            <a:ext cx="12192000" cy="2991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Slide Number Placeholder 5"/>
          <p:cNvSpPr>
            <a:spLocks noGrp="1"/>
          </p:cNvSpPr>
          <p:nvPr>
            <p:ph type="sldNum" sz="quarter" idx="4"/>
          </p:nvPr>
        </p:nvSpPr>
        <p:spPr>
          <a:xfrm>
            <a:off x="9900460" y="6527521"/>
            <a:ext cx="1312025" cy="365125"/>
          </a:xfrm>
          <a:prstGeom prst="rect">
            <a:avLst/>
          </a:prstGeom>
        </p:spPr>
        <p:txBody>
          <a:bodyPr vert="horz" lIns="91440" tIns="45720" rIns="91440" bIns="45720" rtlCol="0" anchor="ctr"/>
          <a:lstStyle>
            <a:lvl1pPr algn="r">
              <a:defRPr sz="1050">
                <a:solidFill>
                  <a:srgbClr val="FFFFFF"/>
                </a:solidFill>
                <a:latin typeface="+mn-lt"/>
                <a:cs typeface="Arial" panose="020B0604020202020204" pitchFamily="34" charset="0"/>
              </a:defRPr>
            </a:lvl1pPr>
          </a:lstStyle>
          <a:p>
            <a:fld id="{6BE26A60-D618-46F9-AB36-C68115337070}" type="slidenum">
              <a:rPr lang="en-US" smtClean="0"/>
              <a:pPr/>
              <a:t>‹#›</a:t>
            </a:fld>
            <a:endParaRPr lang="en-US"/>
          </a:p>
        </p:txBody>
      </p:sp>
    </p:spTree>
    <p:extLst>
      <p:ext uri="{BB962C8B-B14F-4D97-AF65-F5344CB8AC3E}">
        <p14:creationId xmlns:p14="http://schemas.microsoft.com/office/powerpoint/2010/main" val="2955973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584719" y="286605"/>
            <a:ext cx="11184292" cy="618465"/>
          </a:xfrm>
        </p:spPr>
        <p:txBody>
          <a:bodyPr>
            <a:normAutofit/>
          </a:bodyPr>
          <a:lstStyle>
            <a:lvl1pPr>
              <a:defRPr sz="3200">
                <a:latin typeface="+mn-lt"/>
              </a:defRPr>
            </a:lvl1pPr>
          </a:lstStyle>
          <a:p>
            <a:r>
              <a:rPr lang="en-US"/>
              <a:t>Click to edit Master title style</a:t>
            </a:r>
            <a:endParaRPr lang="en-US" dirty="0"/>
          </a:p>
        </p:txBody>
      </p:sp>
      <p:sp>
        <p:nvSpPr>
          <p:cNvPr id="3" name="Text Placeholder 2"/>
          <p:cNvSpPr>
            <a:spLocks noGrp="1"/>
          </p:cNvSpPr>
          <p:nvPr>
            <p:ph type="body" idx="1"/>
          </p:nvPr>
        </p:nvSpPr>
        <p:spPr>
          <a:xfrm>
            <a:off x="612087" y="1183579"/>
            <a:ext cx="5309740" cy="736282"/>
          </a:xfrm>
        </p:spPr>
        <p:txBody>
          <a:bodyPr lIns="91440" rIns="91440" anchor="ctr">
            <a:normAutofit/>
          </a:bodyPr>
          <a:lstStyle>
            <a:lvl1pPr marL="0" indent="0">
              <a:buNone/>
              <a:defRPr sz="2000" b="0" cap="all" baseline="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12087" y="1919860"/>
            <a:ext cx="5309740" cy="421035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9698" y="1202240"/>
            <a:ext cx="5432905" cy="736282"/>
          </a:xfrm>
        </p:spPr>
        <p:txBody>
          <a:bodyPr lIns="91440" rIns="91440" anchor="ctr">
            <a:normAutofit/>
          </a:bodyPr>
          <a:lstStyle>
            <a:lvl1pPr marL="0" indent="0">
              <a:buNone/>
              <a:defRPr sz="2000" b="0" cap="all" baseline="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57258" y="1938522"/>
            <a:ext cx="5445345" cy="4201021"/>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5"/>
          <p:cNvSpPr>
            <a:spLocks noGrp="1"/>
          </p:cNvSpPr>
          <p:nvPr>
            <p:ph type="sldNum" sz="quarter" idx="12"/>
          </p:nvPr>
        </p:nvSpPr>
        <p:spPr>
          <a:xfrm>
            <a:off x="9900460" y="6527521"/>
            <a:ext cx="1312025" cy="365125"/>
          </a:xfrm>
          <a:prstGeom prst="rect">
            <a:avLst/>
          </a:prstGeom>
        </p:spPr>
        <p:txBody>
          <a:bodyPr vert="horz" lIns="91440" tIns="45720" rIns="91440" bIns="45720" rtlCol="0" anchor="ctr"/>
          <a:lstStyle>
            <a:lvl1pPr algn="r">
              <a:defRPr sz="1050">
                <a:solidFill>
                  <a:srgbClr val="FFFFFF"/>
                </a:solidFill>
                <a:latin typeface="+mn-lt"/>
                <a:cs typeface="Arial" panose="020B0604020202020204" pitchFamily="34" charset="0"/>
              </a:defRPr>
            </a:lvl1pPr>
          </a:lstStyle>
          <a:p>
            <a:fld id="{6BE26A60-D618-46F9-AB36-C68115337070}" type="slidenum">
              <a:rPr lang="en-US" smtClean="0"/>
              <a:pPr/>
              <a:t>‹#›</a:t>
            </a:fld>
            <a:endParaRPr lang="en-US"/>
          </a:p>
        </p:txBody>
      </p:sp>
    </p:spTree>
    <p:extLst>
      <p:ext uri="{BB962C8B-B14F-4D97-AF65-F5344CB8AC3E}">
        <p14:creationId xmlns:p14="http://schemas.microsoft.com/office/powerpoint/2010/main" val="2908360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6336" y="112890"/>
            <a:ext cx="11184293" cy="7777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7" name="Rectangle 6"/>
          <p:cNvSpPr/>
          <p:nvPr userDrawn="1"/>
        </p:nvSpPr>
        <p:spPr>
          <a:xfrm>
            <a:off x="1" y="6558844"/>
            <a:ext cx="12192000" cy="2991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528735" y="1110344"/>
            <a:ext cx="11134531" cy="5169159"/>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9900460" y="6527521"/>
            <a:ext cx="1312025" cy="365125"/>
          </a:xfrm>
          <a:prstGeom prst="rect">
            <a:avLst/>
          </a:prstGeom>
        </p:spPr>
        <p:txBody>
          <a:bodyPr vert="horz" lIns="91440" tIns="45720" rIns="91440" bIns="45720" rtlCol="0" anchor="ctr"/>
          <a:lstStyle>
            <a:lvl1pPr algn="r">
              <a:defRPr sz="1050">
                <a:solidFill>
                  <a:srgbClr val="FFFFFF"/>
                </a:solidFill>
                <a:latin typeface="+mn-lt"/>
                <a:cs typeface="Arial" panose="020B0604020202020204" pitchFamily="34" charset="0"/>
              </a:defRPr>
            </a:lvl1pPr>
          </a:lstStyle>
          <a:p>
            <a:fld id="{6BE26A60-D618-46F9-AB36-C68115337070}" type="slidenum">
              <a:rPr lang="en-US" smtClean="0"/>
              <a:pPr/>
              <a:t>‹#›</a:t>
            </a:fld>
            <a:endParaRPr lang="en-US" dirty="0"/>
          </a:p>
        </p:txBody>
      </p:sp>
      <p:cxnSp>
        <p:nvCxnSpPr>
          <p:cNvPr id="10" name="Straight Connector 9"/>
          <p:cNvCxnSpPr/>
          <p:nvPr/>
        </p:nvCxnSpPr>
        <p:spPr>
          <a:xfrm>
            <a:off x="497634" y="891170"/>
            <a:ext cx="1119673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62233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6" r:id="rId3"/>
    <p:sldLayoutId id="2147483738" r:id="rId4"/>
    <p:sldLayoutId id="2147483740" r:id="rId5"/>
    <p:sldLayoutId id="2147483742" r:id="rId6"/>
    <p:sldLayoutId id="2147483737" r:id="rId7"/>
  </p:sldLayoutIdLst>
  <p:hf hdr="0" dt="0"/>
  <p:txStyles>
    <p:titleStyle>
      <a:lvl1pPr algn="l" defTabSz="914400" rtl="0" eaLnBrk="1" latinLnBrk="0" hangingPunct="1">
        <a:lnSpc>
          <a:spcPct val="85000"/>
        </a:lnSpc>
        <a:spcBef>
          <a:spcPct val="0"/>
        </a:spcBef>
        <a:buNone/>
        <a:defRPr sz="4400" b="1" kern="1200" spc="-50" baseline="0">
          <a:solidFill>
            <a:schemeClr val="tx1">
              <a:lumMod val="75000"/>
              <a:lumOff val="25000"/>
            </a:schemeClr>
          </a:solidFill>
          <a:latin typeface="+mn-lt"/>
          <a:ea typeface="+mj-ea"/>
          <a:cs typeface="Arial" panose="020B0604020202020204" pitchFamily="34" charset="0"/>
        </a:defRPr>
      </a:lvl1pPr>
    </p:titleStyle>
    <p:bodyStyle>
      <a:lvl1pPr marL="342900" indent="-342900" algn="l" defTabSz="914400" rtl="0" eaLnBrk="1" latinLnBrk="0" hangingPunct="1">
        <a:lnSpc>
          <a:spcPct val="100000"/>
        </a:lnSpc>
        <a:spcBef>
          <a:spcPts val="1200"/>
        </a:spcBef>
        <a:spcAft>
          <a:spcPts val="200"/>
        </a:spcAft>
        <a:buClrTx/>
        <a:buSzPct val="100000"/>
        <a:buFont typeface="Arial" panose="020B0604020202020204" pitchFamily="34" charset="0"/>
        <a:buChar char="•"/>
        <a:defRPr sz="2000" b="1" kern="1200">
          <a:solidFill>
            <a:schemeClr val="tx1"/>
          </a:solidFill>
          <a:latin typeface="+mn-lt"/>
          <a:ea typeface="+mn-ea"/>
          <a:cs typeface="Arial" panose="020B0604020202020204" pitchFamily="34" charset="0"/>
        </a:defRPr>
      </a:lvl1pPr>
      <a:lvl2pPr marL="541338" indent="-182563"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Arial" panose="020B0604020202020204" pitchFamily="34" charset="0"/>
        </a:defRPr>
      </a:lvl2pPr>
      <a:lvl3pPr marL="715963" indent="-182563"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Arial" panose="020B0604020202020204" pitchFamily="34" charset="0"/>
        </a:defRPr>
      </a:lvl3pPr>
      <a:lvl4pPr marL="898525" indent="-182563" algn="l" defTabSz="914400" rtl="0" eaLnBrk="1" latinLnBrk="0" hangingPunct="1">
        <a:lnSpc>
          <a:spcPct val="100000"/>
        </a:lnSpc>
        <a:spcBef>
          <a:spcPts val="200"/>
        </a:spcBef>
        <a:spcAft>
          <a:spcPts val="400"/>
        </a:spcAft>
        <a:buClrTx/>
        <a:buFont typeface="Calibri" pitchFamily="34" charset="0"/>
        <a:buChar char="◦"/>
        <a:defRPr sz="1200" kern="1200">
          <a:solidFill>
            <a:schemeClr val="tx1"/>
          </a:solidFill>
          <a:latin typeface="+mn-lt"/>
          <a:ea typeface="+mn-ea"/>
          <a:cs typeface="Arial" panose="020B0604020202020204" pitchFamily="34" charset="0"/>
        </a:defRPr>
      </a:lvl4pPr>
      <a:lvl5pPr marL="1071563" indent="-182563" algn="l" defTabSz="914400" rtl="0" eaLnBrk="1" latinLnBrk="0" hangingPunct="1">
        <a:lnSpc>
          <a:spcPct val="100000"/>
        </a:lnSpc>
        <a:spcBef>
          <a:spcPts val="200"/>
        </a:spcBef>
        <a:spcAft>
          <a:spcPts val="400"/>
        </a:spcAft>
        <a:buClrTx/>
        <a:buFont typeface="Calibri" pitchFamily="34" charset="0"/>
        <a:buChar char="◦"/>
        <a:defRPr sz="1200" kern="1200">
          <a:solidFill>
            <a:schemeClr val="tx1"/>
          </a:solidFill>
          <a:latin typeface="+mn-lt"/>
          <a:ea typeface="+mn-ea"/>
          <a:cs typeface="Arial" panose="020B060402020202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4.xml"/><Relationship Id="rId7" Type="http://schemas.openxmlformats.org/officeDocument/2006/relationships/image" Target="../media/image16.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7.jpeg"/><Relationship Id="rId7"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191.png"/><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6.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60.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F8C666B-C52A-4949-B1CC-8582DC234AAD}"/>
              </a:ext>
            </a:extLst>
          </p:cNvPr>
          <p:cNvSpPr/>
          <p:nvPr/>
        </p:nvSpPr>
        <p:spPr>
          <a:xfrm>
            <a:off x="2171700" y="2286000"/>
            <a:ext cx="7848600" cy="1082741"/>
          </a:xfrm>
          <a:prstGeom prst="roundRect">
            <a:avLst/>
          </a:prstGeom>
          <a:solidFill>
            <a:schemeClr val="tx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1714500" y="1769591"/>
            <a:ext cx="8763000" cy="1295400"/>
          </a:xfrm>
        </p:spPr>
        <p:txBody>
          <a:bodyPr/>
          <a:lstStyle/>
          <a:p>
            <a:pPr algn="ctr"/>
            <a:r>
              <a:rPr lang="en-US" dirty="0">
                <a:solidFill>
                  <a:srgbClr val="335B74"/>
                </a:solidFill>
              </a:rPr>
              <a:t>How to deal with physiological noise in fMRI</a:t>
            </a:r>
          </a:p>
        </p:txBody>
      </p:sp>
      <p:sp>
        <p:nvSpPr>
          <p:cNvPr id="3" name="Subtitle 2"/>
          <p:cNvSpPr>
            <a:spLocks noGrp="1"/>
          </p:cNvSpPr>
          <p:nvPr>
            <p:ph type="subTitle" idx="1"/>
          </p:nvPr>
        </p:nvSpPr>
        <p:spPr>
          <a:xfrm>
            <a:off x="1905000" y="3501452"/>
            <a:ext cx="7543800" cy="991343"/>
          </a:xfrm>
        </p:spPr>
        <p:txBody>
          <a:bodyPr/>
          <a:lstStyle/>
          <a:p>
            <a:r>
              <a:rPr lang="en-US" dirty="0">
                <a:solidFill>
                  <a:schemeClr val="tx1"/>
                </a:solidFill>
              </a:rPr>
              <a:t>By</a:t>
            </a:r>
          </a:p>
          <a:p>
            <a:r>
              <a:rPr lang="en-US" dirty="0">
                <a:solidFill>
                  <a:schemeClr val="tx1"/>
                </a:solidFill>
              </a:rPr>
              <a:t>Michalis Kassinopoulos</a:t>
            </a:r>
          </a:p>
        </p:txBody>
      </p:sp>
      <p:pic>
        <p:nvPicPr>
          <p:cNvPr id="1026" name="Picture 2" descr="http://www.bmed.mcgill.ca/bmess/symposium11/img/McGil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359156"/>
            <a:ext cx="1981200" cy="7161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img.bfmtv.com/c/630/420/fec/16dfec5aeca6037682f153e6e32de.jpg">
            <a:extLst>
              <a:ext uri="{FF2B5EF4-FFF2-40B4-BE49-F238E27FC236}">
                <a16:creationId xmlns:a16="http://schemas.microsoft.com/office/drawing/2014/main" id="{A3B5C6E9-2063-4C7B-AD01-D0BB53FA5AB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027"/>
          <a:stretch/>
        </p:blipFill>
        <p:spPr bwMode="auto">
          <a:xfrm>
            <a:off x="304800" y="5486400"/>
            <a:ext cx="1839885"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485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A8DA-7BBA-456B-B0EB-C71CA36C8584}"/>
              </a:ext>
            </a:extLst>
          </p:cNvPr>
          <p:cNvSpPr>
            <a:spLocks noGrp="1"/>
          </p:cNvSpPr>
          <p:nvPr>
            <p:ph type="title"/>
          </p:nvPr>
        </p:nvSpPr>
        <p:spPr>
          <a:xfrm>
            <a:off x="572278" y="112890"/>
            <a:ext cx="11209175" cy="777797"/>
          </a:xfrm>
        </p:spPr>
        <p:txBody>
          <a:bodyPr/>
          <a:lstStyle/>
          <a:p>
            <a:r>
              <a:rPr lang="en-US" dirty="0"/>
              <a:t>Physiological Noise in fMRI</a:t>
            </a:r>
          </a:p>
        </p:txBody>
      </p:sp>
      <p:sp>
        <p:nvSpPr>
          <p:cNvPr id="5" name="Slide Number Placeholder 4">
            <a:extLst>
              <a:ext uri="{FF2B5EF4-FFF2-40B4-BE49-F238E27FC236}">
                <a16:creationId xmlns:a16="http://schemas.microsoft.com/office/drawing/2014/main" id="{118C043B-87AC-4EBD-A77B-4FA0AFF23520}"/>
              </a:ext>
            </a:extLst>
          </p:cNvPr>
          <p:cNvSpPr>
            <a:spLocks noGrp="1"/>
          </p:cNvSpPr>
          <p:nvPr>
            <p:ph type="sldNum" sz="quarter" idx="12"/>
          </p:nvPr>
        </p:nvSpPr>
        <p:spPr>
          <a:xfrm>
            <a:off x="9900460" y="6527521"/>
            <a:ext cx="1312025" cy="365125"/>
          </a:xfrm>
        </p:spPr>
        <p:txBody>
          <a:bodyPr/>
          <a:lstStyle/>
          <a:p>
            <a:fld id="{6BE26A60-D618-46F9-AB36-C68115337070}" type="slidenum">
              <a:rPr lang="en-US" smtClean="0"/>
              <a:pPr/>
              <a:t>10</a:t>
            </a:fld>
            <a:endParaRPr lang="en-US" dirty="0"/>
          </a:p>
        </p:txBody>
      </p:sp>
      <p:sp>
        <p:nvSpPr>
          <p:cNvPr id="7" name="Rounded Rectangle 350">
            <a:extLst>
              <a:ext uri="{FF2B5EF4-FFF2-40B4-BE49-F238E27FC236}">
                <a16:creationId xmlns:a16="http://schemas.microsoft.com/office/drawing/2014/main" id="{851DDFAC-C145-4A4E-8E19-858B2FF27F37}"/>
              </a:ext>
            </a:extLst>
          </p:cNvPr>
          <p:cNvSpPr/>
          <p:nvPr/>
        </p:nvSpPr>
        <p:spPr>
          <a:xfrm>
            <a:off x="5170119" y="1256064"/>
            <a:ext cx="1080000" cy="324000"/>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Book Antiqua" panose="02040602050305030304" pitchFamily="18" charset="0"/>
              </a:rPr>
              <a:t>CBF</a:t>
            </a:r>
          </a:p>
        </p:txBody>
      </p:sp>
      <p:sp>
        <p:nvSpPr>
          <p:cNvPr id="9" name="Rounded Rectangle 367">
            <a:extLst>
              <a:ext uri="{FF2B5EF4-FFF2-40B4-BE49-F238E27FC236}">
                <a16:creationId xmlns:a16="http://schemas.microsoft.com/office/drawing/2014/main" id="{A1EA26C3-DD7C-493D-B6A8-0E5576EE88D6}"/>
              </a:ext>
            </a:extLst>
          </p:cNvPr>
          <p:cNvSpPr/>
          <p:nvPr/>
        </p:nvSpPr>
        <p:spPr>
          <a:xfrm>
            <a:off x="1747828" y="1154283"/>
            <a:ext cx="2044539" cy="540000"/>
          </a:xfrm>
          <a:prstGeom prst="roundRect">
            <a:avLst/>
          </a:prstGeom>
          <a:solidFill>
            <a:srgbClr val="00B05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Neuronal activity</a:t>
            </a:r>
          </a:p>
        </p:txBody>
      </p:sp>
      <p:sp>
        <p:nvSpPr>
          <p:cNvPr id="11" name="Rounded Rectangle 367">
            <a:extLst>
              <a:ext uri="{FF2B5EF4-FFF2-40B4-BE49-F238E27FC236}">
                <a16:creationId xmlns:a16="http://schemas.microsoft.com/office/drawing/2014/main" id="{DD9FD99B-2642-479C-AB50-9DC42B079A72}"/>
              </a:ext>
            </a:extLst>
          </p:cNvPr>
          <p:cNvSpPr/>
          <p:nvPr/>
        </p:nvSpPr>
        <p:spPr>
          <a:xfrm>
            <a:off x="7567930" y="930678"/>
            <a:ext cx="1740208" cy="540000"/>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l-GR" sz="1400" kern="0" dirty="0">
                <a:solidFill>
                  <a:prstClr val="white"/>
                </a:solidFill>
                <a:latin typeface="Book Antiqua" panose="02040602050305030304" pitchFamily="18" charset="0"/>
              </a:rPr>
              <a:t>Levels</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of deoxy</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h</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e</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m</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g</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b</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i</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n</a:t>
            </a:r>
          </a:p>
        </p:txBody>
      </p:sp>
      <p:sp>
        <p:nvSpPr>
          <p:cNvPr id="12" name="Rounded Rectangle 367">
            <a:extLst>
              <a:ext uri="{FF2B5EF4-FFF2-40B4-BE49-F238E27FC236}">
                <a16:creationId xmlns:a16="http://schemas.microsoft.com/office/drawing/2014/main" id="{87A333BF-8211-480E-B3F3-EFE4D012CFA3}"/>
              </a:ext>
            </a:extLst>
          </p:cNvPr>
          <p:cNvSpPr/>
          <p:nvPr/>
        </p:nvSpPr>
        <p:spPr>
          <a:xfrm>
            <a:off x="7503468" y="1965021"/>
            <a:ext cx="1869132" cy="324000"/>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B</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d</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v</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e</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s</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s</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e</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 </a:t>
            </a:r>
            <a:r>
              <a:rPr lang="el-GR" sz="1400" kern="0" dirty="0">
                <a:solidFill>
                  <a:prstClr val="white"/>
                </a:solidFill>
                <a:latin typeface="Book Antiqua" panose="02040602050305030304" pitchFamily="18" charset="0"/>
              </a:rPr>
              <a:t>volume</a:t>
            </a: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3" name="Rounded Rectangle 370">
            <a:extLst>
              <a:ext uri="{FF2B5EF4-FFF2-40B4-BE49-F238E27FC236}">
                <a16:creationId xmlns:a16="http://schemas.microsoft.com/office/drawing/2014/main" id="{84F6075A-35B2-455C-BB4E-27A2B1B6ADF0}"/>
              </a:ext>
            </a:extLst>
          </p:cNvPr>
          <p:cNvSpPr/>
          <p:nvPr/>
        </p:nvSpPr>
        <p:spPr>
          <a:xfrm>
            <a:off x="10439400" y="1581000"/>
            <a:ext cx="792000" cy="324000"/>
          </a:xfrm>
          <a:prstGeom prst="roundRect">
            <a:avLst/>
          </a:prstGeom>
          <a:solidFill>
            <a:srgbClr val="00B05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Book Antiqua" panose="02040602050305030304" pitchFamily="18" charset="0"/>
              </a:rPr>
              <a:t>BOLD</a:t>
            </a:r>
          </a:p>
        </p:txBody>
      </p:sp>
      <p:cxnSp>
        <p:nvCxnSpPr>
          <p:cNvPr id="21" name="Straight Arrow Connector 20">
            <a:extLst>
              <a:ext uri="{FF2B5EF4-FFF2-40B4-BE49-F238E27FC236}">
                <a16:creationId xmlns:a16="http://schemas.microsoft.com/office/drawing/2014/main" id="{07CFD0E4-8281-407B-AC0F-380202BC507D}"/>
              </a:ext>
            </a:extLst>
          </p:cNvPr>
          <p:cNvCxnSpPr>
            <a:cxnSpLocks/>
            <a:stCxn id="114" idx="3"/>
            <a:endCxn id="11" idx="1"/>
          </p:cNvCxnSpPr>
          <p:nvPr/>
        </p:nvCxnSpPr>
        <p:spPr>
          <a:xfrm flipV="1">
            <a:off x="7046400" y="1200678"/>
            <a:ext cx="521530" cy="3800"/>
          </a:xfrm>
          <a:prstGeom prst="straightConnector1">
            <a:avLst/>
          </a:prstGeom>
          <a:noFill/>
          <a:ln w="19050" cap="flat" cmpd="sng" algn="ctr">
            <a:solidFill>
              <a:schemeClr val="tx1"/>
            </a:solidFill>
            <a:prstDash val="solid"/>
            <a:tailEnd type="triangle"/>
          </a:ln>
          <a:effectLst/>
        </p:spPr>
      </p:cxnSp>
      <p:cxnSp>
        <p:nvCxnSpPr>
          <p:cNvPr id="23" name="Straight Arrow Connector 22">
            <a:extLst>
              <a:ext uri="{FF2B5EF4-FFF2-40B4-BE49-F238E27FC236}">
                <a16:creationId xmlns:a16="http://schemas.microsoft.com/office/drawing/2014/main" id="{45860512-3AE6-4B56-86C2-5BDC3E6B9B81}"/>
              </a:ext>
            </a:extLst>
          </p:cNvPr>
          <p:cNvCxnSpPr>
            <a:cxnSpLocks/>
            <a:stCxn id="12" idx="3"/>
            <a:endCxn id="145" idx="1"/>
          </p:cNvCxnSpPr>
          <p:nvPr/>
        </p:nvCxnSpPr>
        <p:spPr>
          <a:xfrm>
            <a:off x="9372600" y="2127021"/>
            <a:ext cx="355593" cy="6579"/>
          </a:xfrm>
          <a:prstGeom prst="straightConnector1">
            <a:avLst/>
          </a:prstGeom>
          <a:noFill/>
          <a:ln w="19050" cap="flat" cmpd="sng" algn="ctr">
            <a:solidFill>
              <a:schemeClr val="tx1"/>
            </a:solidFill>
            <a:prstDash val="solid"/>
            <a:tailEnd type="none"/>
          </a:ln>
          <a:effectLst/>
        </p:spPr>
      </p:cxnSp>
      <p:cxnSp>
        <p:nvCxnSpPr>
          <p:cNvPr id="24" name="Straight Arrow Connector 23">
            <a:extLst>
              <a:ext uri="{FF2B5EF4-FFF2-40B4-BE49-F238E27FC236}">
                <a16:creationId xmlns:a16="http://schemas.microsoft.com/office/drawing/2014/main" id="{6A11FF73-4769-40A4-AE25-5CE00636F684}"/>
              </a:ext>
            </a:extLst>
          </p:cNvPr>
          <p:cNvCxnSpPr>
            <a:cxnSpLocks/>
            <a:stCxn id="11" idx="3"/>
            <a:endCxn id="144" idx="1"/>
          </p:cNvCxnSpPr>
          <p:nvPr/>
        </p:nvCxnSpPr>
        <p:spPr>
          <a:xfrm>
            <a:off x="9308138" y="1200678"/>
            <a:ext cx="420055" cy="3483"/>
          </a:xfrm>
          <a:prstGeom prst="straightConnector1">
            <a:avLst/>
          </a:prstGeom>
          <a:noFill/>
          <a:ln w="19050" cap="flat" cmpd="sng" algn="ctr">
            <a:solidFill>
              <a:schemeClr val="tx1"/>
            </a:solidFill>
            <a:prstDash val="solid"/>
            <a:tailEnd type="none"/>
          </a:ln>
          <a:effectLst/>
        </p:spPr>
      </p:cxnSp>
      <p:cxnSp>
        <p:nvCxnSpPr>
          <p:cNvPr id="25" name="Straight Arrow Connector 24">
            <a:extLst>
              <a:ext uri="{FF2B5EF4-FFF2-40B4-BE49-F238E27FC236}">
                <a16:creationId xmlns:a16="http://schemas.microsoft.com/office/drawing/2014/main" id="{83C45BDF-379F-4552-83CD-E4997AAA074E}"/>
              </a:ext>
            </a:extLst>
          </p:cNvPr>
          <p:cNvCxnSpPr>
            <a:cxnSpLocks/>
            <a:stCxn id="9" idx="3"/>
            <a:endCxn id="7" idx="1"/>
          </p:cNvCxnSpPr>
          <p:nvPr/>
        </p:nvCxnSpPr>
        <p:spPr>
          <a:xfrm flipV="1">
            <a:off x="3792367" y="1418064"/>
            <a:ext cx="1377752" cy="0"/>
          </a:xfrm>
          <a:prstGeom prst="straightConnector1">
            <a:avLst/>
          </a:prstGeom>
          <a:noFill/>
          <a:ln w="1905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8EE8D356-F474-46B3-99B7-41EEA9BC6AF2}"/>
              </a:ext>
            </a:extLst>
          </p:cNvPr>
          <p:cNvCxnSpPr>
            <a:cxnSpLocks/>
            <a:stCxn id="143" idx="3"/>
            <a:endCxn id="13" idx="1"/>
          </p:cNvCxnSpPr>
          <p:nvPr/>
        </p:nvCxnSpPr>
        <p:spPr>
          <a:xfrm>
            <a:off x="9761095" y="1726491"/>
            <a:ext cx="678305" cy="16509"/>
          </a:xfrm>
          <a:prstGeom prst="straightConnector1">
            <a:avLst/>
          </a:prstGeom>
          <a:noFill/>
          <a:ln w="19050" cap="flat" cmpd="sng" algn="ctr">
            <a:solidFill>
              <a:schemeClr val="tx1"/>
            </a:solidFill>
            <a:prstDash val="solid"/>
            <a:tailEnd type="triangle"/>
          </a:ln>
          <a:effectLst/>
        </p:spPr>
      </p:cxnSp>
      <p:cxnSp>
        <p:nvCxnSpPr>
          <p:cNvPr id="72" name="Straight Arrow Connector 71">
            <a:extLst>
              <a:ext uri="{FF2B5EF4-FFF2-40B4-BE49-F238E27FC236}">
                <a16:creationId xmlns:a16="http://schemas.microsoft.com/office/drawing/2014/main" id="{870A5A64-BAC2-4956-8F71-81F5070D62D3}"/>
              </a:ext>
            </a:extLst>
          </p:cNvPr>
          <p:cNvCxnSpPr>
            <a:cxnSpLocks/>
            <a:stCxn id="119" idx="3"/>
            <a:endCxn id="12" idx="1"/>
          </p:cNvCxnSpPr>
          <p:nvPr/>
        </p:nvCxnSpPr>
        <p:spPr>
          <a:xfrm>
            <a:off x="7046400" y="2125761"/>
            <a:ext cx="457068" cy="1260"/>
          </a:xfrm>
          <a:prstGeom prst="straightConnector1">
            <a:avLst/>
          </a:prstGeom>
          <a:noFill/>
          <a:ln w="19050" cap="flat" cmpd="sng" algn="ctr">
            <a:solidFill>
              <a:schemeClr val="tx1"/>
            </a:solidFill>
            <a:prstDash val="solid"/>
            <a:tailEnd type="triangle"/>
          </a:ln>
          <a:effectLst/>
        </p:spPr>
      </p:cxnSp>
      <p:cxnSp>
        <p:nvCxnSpPr>
          <p:cNvPr id="84" name="Straight Arrow Connector 83">
            <a:extLst>
              <a:ext uri="{FF2B5EF4-FFF2-40B4-BE49-F238E27FC236}">
                <a16:creationId xmlns:a16="http://schemas.microsoft.com/office/drawing/2014/main" id="{5C23838A-247D-44C3-930B-66DDF2245D96}"/>
              </a:ext>
            </a:extLst>
          </p:cNvPr>
          <p:cNvCxnSpPr>
            <a:cxnSpLocks/>
            <a:stCxn id="7" idx="3"/>
            <a:endCxn id="104" idx="1"/>
          </p:cNvCxnSpPr>
          <p:nvPr/>
        </p:nvCxnSpPr>
        <p:spPr>
          <a:xfrm flipV="1">
            <a:off x="6250119" y="1415408"/>
            <a:ext cx="760281" cy="2656"/>
          </a:xfrm>
          <a:prstGeom prst="straightConnector1">
            <a:avLst/>
          </a:prstGeom>
          <a:noFill/>
          <a:ln w="19050" cap="flat" cmpd="sng" algn="ctr">
            <a:solidFill>
              <a:schemeClr val="tx1"/>
            </a:solidFill>
            <a:prstDash val="solid"/>
            <a:tailEnd type="none"/>
          </a:ln>
          <a:effectLst/>
        </p:spPr>
      </p:cxnSp>
      <p:cxnSp>
        <p:nvCxnSpPr>
          <p:cNvPr id="89" name="Straight Arrow Connector 88">
            <a:extLst>
              <a:ext uri="{FF2B5EF4-FFF2-40B4-BE49-F238E27FC236}">
                <a16:creationId xmlns:a16="http://schemas.microsoft.com/office/drawing/2014/main" id="{51B883FF-A1BA-4D8C-AB3E-4830FACBAFDB}"/>
              </a:ext>
            </a:extLst>
          </p:cNvPr>
          <p:cNvCxnSpPr>
            <a:cxnSpLocks/>
            <a:stCxn id="104" idx="0"/>
            <a:endCxn id="114" idx="2"/>
          </p:cNvCxnSpPr>
          <p:nvPr/>
        </p:nvCxnSpPr>
        <p:spPr>
          <a:xfrm flipV="1">
            <a:off x="7028400" y="1222478"/>
            <a:ext cx="0" cy="174930"/>
          </a:xfrm>
          <a:prstGeom prst="straightConnector1">
            <a:avLst/>
          </a:prstGeom>
          <a:noFill/>
          <a:ln w="19050" cap="flat" cmpd="sng" algn="ctr">
            <a:solidFill>
              <a:schemeClr val="tx1"/>
            </a:solidFill>
            <a:prstDash val="solid"/>
            <a:tailEnd type="none"/>
          </a:ln>
          <a:effectLst/>
        </p:spPr>
      </p:cxnSp>
      <p:cxnSp>
        <p:nvCxnSpPr>
          <p:cNvPr id="92" name="Straight Arrow Connector 91">
            <a:extLst>
              <a:ext uri="{FF2B5EF4-FFF2-40B4-BE49-F238E27FC236}">
                <a16:creationId xmlns:a16="http://schemas.microsoft.com/office/drawing/2014/main" id="{94A9844F-0F30-48B8-B2A9-2A261F96CAF1}"/>
              </a:ext>
            </a:extLst>
          </p:cNvPr>
          <p:cNvCxnSpPr>
            <a:cxnSpLocks/>
            <a:endCxn id="119" idx="0"/>
          </p:cNvCxnSpPr>
          <p:nvPr/>
        </p:nvCxnSpPr>
        <p:spPr>
          <a:xfrm>
            <a:off x="7026608" y="1433408"/>
            <a:ext cx="1792" cy="674353"/>
          </a:xfrm>
          <a:prstGeom prst="straightConnector1">
            <a:avLst/>
          </a:prstGeom>
          <a:noFill/>
          <a:ln w="19050" cap="flat" cmpd="sng" algn="ctr">
            <a:solidFill>
              <a:schemeClr val="tx1"/>
            </a:solidFill>
            <a:prstDash val="solid"/>
            <a:tailEnd type="none"/>
          </a:ln>
          <a:effectLst/>
        </p:spPr>
      </p:cxnSp>
      <p:sp>
        <p:nvSpPr>
          <p:cNvPr id="104" name="Rounded Rectangle 367">
            <a:extLst>
              <a:ext uri="{FF2B5EF4-FFF2-40B4-BE49-F238E27FC236}">
                <a16:creationId xmlns:a16="http://schemas.microsoft.com/office/drawing/2014/main" id="{EB40C7B1-9814-439D-8FCD-829218569465}"/>
              </a:ext>
            </a:extLst>
          </p:cNvPr>
          <p:cNvSpPr/>
          <p:nvPr/>
        </p:nvSpPr>
        <p:spPr>
          <a:xfrm>
            <a:off x="7010400" y="1397408"/>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14" name="Rounded Rectangle 367">
            <a:extLst>
              <a:ext uri="{FF2B5EF4-FFF2-40B4-BE49-F238E27FC236}">
                <a16:creationId xmlns:a16="http://schemas.microsoft.com/office/drawing/2014/main" id="{CDB52D81-AF9B-42AB-A917-E4C1E6A58404}"/>
              </a:ext>
            </a:extLst>
          </p:cNvPr>
          <p:cNvSpPr/>
          <p:nvPr/>
        </p:nvSpPr>
        <p:spPr>
          <a:xfrm>
            <a:off x="7010400" y="1186478"/>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19" name="Rounded Rectangle 367">
            <a:extLst>
              <a:ext uri="{FF2B5EF4-FFF2-40B4-BE49-F238E27FC236}">
                <a16:creationId xmlns:a16="http://schemas.microsoft.com/office/drawing/2014/main" id="{36FFFAB2-4115-43CD-93AF-FBFADDF0DFDE}"/>
              </a:ext>
            </a:extLst>
          </p:cNvPr>
          <p:cNvSpPr/>
          <p:nvPr/>
        </p:nvSpPr>
        <p:spPr>
          <a:xfrm>
            <a:off x="7010400" y="2107761"/>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141" name="Straight Arrow Connector 140">
            <a:extLst>
              <a:ext uri="{FF2B5EF4-FFF2-40B4-BE49-F238E27FC236}">
                <a16:creationId xmlns:a16="http://schemas.microsoft.com/office/drawing/2014/main" id="{B2B0849A-1128-4D0C-9CF7-2F6F22F5C07E}"/>
              </a:ext>
            </a:extLst>
          </p:cNvPr>
          <p:cNvCxnSpPr>
            <a:cxnSpLocks/>
            <a:stCxn id="143" idx="0"/>
            <a:endCxn id="144" idx="2"/>
          </p:cNvCxnSpPr>
          <p:nvPr/>
        </p:nvCxnSpPr>
        <p:spPr>
          <a:xfrm flipV="1">
            <a:off x="9743095" y="1222161"/>
            <a:ext cx="3098" cy="486330"/>
          </a:xfrm>
          <a:prstGeom prst="straightConnector1">
            <a:avLst/>
          </a:prstGeom>
          <a:noFill/>
          <a:ln w="19050" cap="flat" cmpd="sng" algn="ctr">
            <a:solidFill>
              <a:schemeClr val="tx1"/>
            </a:solidFill>
            <a:prstDash val="solid"/>
            <a:tailEnd type="none"/>
          </a:ln>
          <a:effectLst/>
        </p:spPr>
      </p:cxnSp>
      <p:cxnSp>
        <p:nvCxnSpPr>
          <p:cNvPr id="142" name="Straight Arrow Connector 141">
            <a:extLst>
              <a:ext uri="{FF2B5EF4-FFF2-40B4-BE49-F238E27FC236}">
                <a16:creationId xmlns:a16="http://schemas.microsoft.com/office/drawing/2014/main" id="{5C97FE62-FBF7-4D38-A152-76ACEEFF7DF3}"/>
              </a:ext>
            </a:extLst>
          </p:cNvPr>
          <p:cNvCxnSpPr>
            <a:cxnSpLocks/>
            <a:stCxn id="143" idx="2"/>
            <a:endCxn id="145" idx="0"/>
          </p:cNvCxnSpPr>
          <p:nvPr/>
        </p:nvCxnSpPr>
        <p:spPr>
          <a:xfrm>
            <a:off x="9743095" y="1744491"/>
            <a:ext cx="3098" cy="371109"/>
          </a:xfrm>
          <a:prstGeom prst="straightConnector1">
            <a:avLst/>
          </a:prstGeom>
          <a:noFill/>
          <a:ln w="19050" cap="flat" cmpd="sng" algn="ctr">
            <a:solidFill>
              <a:schemeClr val="tx1"/>
            </a:solidFill>
            <a:prstDash val="solid"/>
            <a:tailEnd type="none"/>
          </a:ln>
          <a:effectLst/>
        </p:spPr>
      </p:cxnSp>
      <p:sp>
        <p:nvSpPr>
          <p:cNvPr id="143" name="Rounded Rectangle 367">
            <a:extLst>
              <a:ext uri="{FF2B5EF4-FFF2-40B4-BE49-F238E27FC236}">
                <a16:creationId xmlns:a16="http://schemas.microsoft.com/office/drawing/2014/main" id="{E444B6C3-D843-4137-843D-9C3667E773DF}"/>
              </a:ext>
            </a:extLst>
          </p:cNvPr>
          <p:cNvSpPr/>
          <p:nvPr/>
        </p:nvSpPr>
        <p:spPr>
          <a:xfrm>
            <a:off x="9725095" y="1708491"/>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44" name="Rounded Rectangle 367">
            <a:extLst>
              <a:ext uri="{FF2B5EF4-FFF2-40B4-BE49-F238E27FC236}">
                <a16:creationId xmlns:a16="http://schemas.microsoft.com/office/drawing/2014/main" id="{EFC48B0B-01D2-4231-8E97-ACD76F17AEBC}"/>
              </a:ext>
            </a:extLst>
          </p:cNvPr>
          <p:cNvSpPr/>
          <p:nvPr/>
        </p:nvSpPr>
        <p:spPr>
          <a:xfrm>
            <a:off x="9728193" y="1186161"/>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45" name="Rounded Rectangle 367">
            <a:extLst>
              <a:ext uri="{FF2B5EF4-FFF2-40B4-BE49-F238E27FC236}">
                <a16:creationId xmlns:a16="http://schemas.microsoft.com/office/drawing/2014/main" id="{25E6D490-42D5-42DA-92A7-C0B0F03217A6}"/>
              </a:ext>
            </a:extLst>
          </p:cNvPr>
          <p:cNvSpPr/>
          <p:nvPr/>
        </p:nvSpPr>
        <p:spPr>
          <a:xfrm>
            <a:off x="9728193" y="2115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58" name="Rounded Rectangle 350">
            <a:extLst>
              <a:ext uri="{FF2B5EF4-FFF2-40B4-BE49-F238E27FC236}">
                <a16:creationId xmlns:a16="http://schemas.microsoft.com/office/drawing/2014/main" id="{7F136ACC-46F9-40A1-ACA7-6510493BD84C}"/>
              </a:ext>
            </a:extLst>
          </p:cNvPr>
          <p:cNvSpPr/>
          <p:nvPr/>
        </p:nvSpPr>
        <p:spPr>
          <a:xfrm>
            <a:off x="1651345" y="1910209"/>
            <a:ext cx="2237505" cy="540000"/>
          </a:xfrm>
          <a:prstGeom prst="roundRect">
            <a:avLst/>
          </a:prstGeom>
          <a:solidFill>
            <a:schemeClr val="accent1">
              <a:lumMod val="75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Arterial blood pressure</a:t>
            </a:r>
          </a:p>
        </p:txBody>
      </p:sp>
      <p:sp>
        <p:nvSpPr>
          <p:cNvPr id="159" name="Rounded Rectangle 367">
            <a:extLst>
              <a:ext uri="{FF2B5EF4-FFF2-40B4-BE49-F238E27FC236}">
                <a16:creationId xmlns:a16="http://schemas.microsoft.com/office/drawing/2014/main" id="{D4926C1C-BC87-4D27-83E6-EDEC11DE5908}"/>
              </a:ext>
            </a:extLst>
          </p:cNvPr>
          <p:cNvSpPr/>
          <p:nvPr/>
        </p:nvSpPr>
        <p:spPr>
          <a:xfrm>
            <a:off x="5679000" y="2133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160" name="Straight Arrow Connector 159">
            <a:extLst>
              <a:ext uri="{FF2B5EF4-FFF2-40B4-BE49-F238E27FC236}">
                <a16:creationId xmlns:a16="http://schemas.microsoft.com/office/drawing/2014/main" id="{F352A818-EF6F-42CD-9DD0-6DCDD70ED64C}"/>
              </a:ext>
            </a:extLst>
          </p:cNvPr>
          <p:cNvCxnSpPr>
            <a:cxnSpLocks/>
            <a:stCxn id="158" idx="3"/>
            <a:endCxn id="159" idx="1"/>
          </p:cNvCxnSpPr>
          <p:nvPr/>
        </p:nvCxnSpPr>
        <p:spPr>
          <a:xfrm flipV="1">
            <a:off x="3888850" y="2151600"/>
            <a:ext cx="1790150" cy="28609"/>
          </a:xfrm>
          <a:prstGeom prst="straightConnector1">
            <a:avLst/>
          </a:prstGeom>
          <a:noFill/>
          <a:ln w="19050" cap="flat" cmpd="sng" algn="ctr">
            <a:solidFill>
              <a:schemeClr val="tx1"/>
            </a:solidFill>
            <a:prstDash val="solid"/>
            <a:headEnd type="none" w="med" len="med"/>
            <a:tailEnd type="none" w="med" len="med"/>
          </a:ln>
          <a:effectLst/>
        </p:spPr>
      </p:cxnSp>
      <p:cxnSp>
        <p:nvCxnSpPr>
          <p:cNvPr id="163" name="Straight Arrow Connector 162">
            <a:extLst>
              <a:ext uri="{FF2B5EF4-FFF2-40B4-BE49-F238E27FC236}">
                <a16:creationId xmlns:a16="http://schemas.microsoft.com/office/drawing/2014/main" id="{F37CC8E1-B3FC-4725-8F5D-A3618D5D0B0F}"/>
              </a:ext>
            </a:extLst>
          </p:cNvPr>
          <p:cNvCxnSpPr>
            <a:cxnSpLocks/>
            <a:stCxn id="159" idx="0"/>
            <a:endCxn id="7" idx="2"/>
          </p:cNvCxnSpPr>
          <p:nvPr/>
        </p:nvCxnSpPr>
        <p:spPr>
          <a:xfrm flipV="1">
            <a:off x="5697000" y="1580064"/>
            <a:ext cx="13119" cy="553536"/>
          </a:xfrm>
          <a:prstGeom prst="straightConnector1">
            <a:avLst/>
          </a:prstGeom>
          <a:noFill/>
          <a:ln w="19050" cap="flat" cmpd="sng" algn="ctr">
            <a:solidFill>
              <a:schemeClr val="tx1"/>
            </a:solidFill>
            <a:prstDash val="solid"/>
            <a:tailEnd type="triangle"/>
          </a:ln>
          <a:effectLst/>
        </p:spPr>
      </p:cxnSp>
      <p:sp>
        <p:nvSpPr>
          <p:cNvPr id="166" name="Rounded Rectangle 350">
            <a:extLst>
              <a:ext uri="{FF2B5EF4-FFF2-40B4-BE49-F238E27FC236}">
                <a16:creationId xmlns:a16="http://schemas.microsoft.com/office/drawing/2014/main" id="{E09FEAD9-B63A-4023-B982-28054A857799}"/>
              </a:ext>
            </a:extLst>
          </p:cNvPr>
          <p:cNvSpPr/>
          <p:nvPr/>
        </p:nvSpPr>
        <p:spPr>
          <a:xfrm>
            <a:off x="1050510" y="2660400"/>
            <a:ext cx="3439175" cy="540000"/>
          </a:xfrm>
          <a:prstGeom prst="roundRect">
            <a:avLst/>
          </a:prstGeom>
          <a:solidFill>
            <a:schemeClr val="accent1">
              <a:lumMod val="75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Levels of carbon dioxide (CO2)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0.1 Hz</a:t>
            </a:r>
          </a:p>
        </p:txBody>
      </p:sp>
      <p:sp>
        <p:nvSpPr>
          <p:cNvPr id="167" name="Rounded Rectangle 367">
            <a:extLst>
              <a:ext uri="{FF2B5EF4-FFF2-40B4-BE49-F238E27FC236}">
                <a16:creationId xmlns:a16="http://schemas.microsoft.com/office/drawing/2014/main" id="{008AAD61-90B2-48E4-B483-94DC77DCD6C0}"/>
              </a:ext>
            </a:extLst>
          </p:cNvPr>
          <p:cNvSpPr/>
          <p:nvPr/>
        </p:nvSpPr>
        <p:spPr>
          <a:xfrm>
            <a:off x="5672481" y="2895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168" name="Straight Arrow Connector 167">
            <a:extLst>
              <a:ext uri="{FF2B5EF4-FFF2-40B4-BE49-F238E27FC236}">
                <a16:creationId xmlns:a16="http://schemas.microsoft.com/office/drawing/2014/main" id="{04BA4299-A485-4DCD-BBF9-48C471CD46F1}"/>
              </a:ext>
            </a:extLst>
          </p:cNvPr>
          <p:cNvCxnSpPr>
            <a:cxnSpLocks/>
            <a:stCxn id="166" idx="3"/>
            <a:endCxn id="167" idx="1"/>
          </p:cNvCxnSpPr>
          <p:nvPr/>
        </p:nvCxnSpPr>
        <p:spPr>
          <a:xfrm flipV="1">
            <a:off x="4489685" y="2913600"/>
            <a:ext cx="1182796" cy="16800"/>
          </a:xfrm>
          <a:prstGeom prst="straightConnector1">
            <a:avLst/>
          </a:prstGeom>
          <a:noFill/>
          <a:ln w="19050" cap="flat" cmpd="sng" algn="ctr">
            <a:solidFill>
              <a:schemeClr val="tx1"/>
            </a:solidFill>
            <a:prstDash val="solid"/>
            <a:headEnd type="none" w="med" len="med"/>
            <a:tailEnd type="none" w="med" len="med"/>
          </a:ln>
          <a:effectLst/>
        </p:spPr>
      </p:cxnSp>
      <p:cxnSp>
        <p:nvCxnSpPr>
          <p:cNvPr id="171" name="Straight Arrow Connector 170">
            <a:extLst>
              <a:ext uri="{FF2B5EF4-FFF2-40B4-BE49-F238E27FC236}">
                <a16:creationId xmlns:a16="http://schemas.microsoft.com/office/drawing/2014/main" id="{E0668C6D-E569-4AD9-B0C3-77B10C4A4EEA}"/>
              </a:ext>
            </a:extLst>
          </p:cNvPr>
          <p:cNvCxnSpPr>
            <a:cxnSpLocks/>
            <a:stCxn id="167" idx="0"/>
            <a:endCxn id="159" idx="0"/>
          </p:cNvCxnSpPr>
          <p:nvPr/>
        </p:nvCxnSpPr>
        <p:spPr>
          <a:xfrm flipV="1">
            <a:off x="5690481" y="2133600"/>
            <a:ext cx="6519" cy="762000"/>
          </a:xfrm>
          <a:prstGeom prst="straightConnector1">
            <a:avLst/>
          </a:prstGeom>
          <a:noFill/>
          <a:ln w="19050" cap="flat" cmpd="sng" algn="ctr">
            <a:solidFill>
              <a:schemeClr val="tx1"/>
            </a:solidFill>
            <a:prstDash val="solid"/>
            <a:headEnd type="none" w="med" len="med"/>
            <a:tailEnd type="none" w="med" len="med"/>
          </a:ln>
          <a:effectLst/>
        </p:spPr>
      </p:cxnSp>
      <p:sp>
        <p:nvSpPr>
          <p:cNvPr id="178" name="Rounded Rectangle 350">
            <a:extLst>
              <a:ext uri="{FF2B5EF4-FFF2-40B4-BE49-F238E27FC236}">
                <a16:creationId xmlns:a16="http://schemas.microsoft.com/office/drawing/2014/main" id="{9E9E37DC-CAE8-44FF-A61C-273340F54D1B}"/>
              </a:ext>
            </a:extLst>
          </p:cNvPr>
          <p:cNvSpPr/>
          <p:nvPr/>
        </p:nvSpPr>
        <p:spPr>
          <a:xfrm>
            <a:off x="944671" y="3422061"/>
            <a:ext cx="3650853"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Breathing pattern (depth &amp; rate)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0.1 Hz</a:t>
            </a:r>
          </a:p>
        </p:txBody>
      </p:sp>
      <p:cxnSp>
        <p:nvCxnSpPr>
          <p:cNvPr id="179" name="Straight Arrow Connector 178">
            <a:extLst>
              <a:ext uri="{FF2B5EF4-FFF2-40B4-BE49-F238E27FC236}">
                <a16:creationId xmlns:a16="http://schemas.microsoft.com/office/drawing/2014/main" id="{B4F2686A-EE26-4BA3-8A6E-C9174FBE9776}"/>
              </a:ext>
            </a:extLst>
          </p:cNvPr>
          <p:cNvCxnSpPr>
            <a:cxnSpLocks/>
            <a:stCxn id="178" idx="0"/>
            <a:endCxn id="166" idx="2"/>
          </p:cNvCxnSpPr>
          <p:nvPr/>
        </p:nvCxnSpPr>
        <p:spPr>
          <a:xfrm flipV="1">
            <a:off x="2770098" y="3200400"/>
            <a:ext cx="0" cy="221661"/>
          </a:xfrm>
          <a:prstGeom prst="straightConnector1">
            <a:avLst/>
          </a:prstGeom>
          <a:noFill/>
          <a:ln w="19050" cap="flat" cmpd="sng" algn="ctr">
            <a:solidFill>
              <a:schemeClr val="tx1"/>
            </a:solidFill>
            <a:prstDash val="solid"/>
            <a:tailEnd type="triangle"/>
          </a:ln>
          <a:effectLst/>
        </p:spPr>
      </p:cxnSp>
      <p:sp>
        <p:nvSpPr>
          <p:cNvPr id="183" name="Rounded Rectangle 350">
            <a:extLst>
              <a:ext uri="{FF2B5EF4-FFF2-40B4-BE49-F238E27FC236}">
                <a16:creationId xmlns:a16="http://schemas.microsoft.com/office/drawing/2014/main" id="{A7A8D10C-027B-46E9-ACBB-835CDE04578B}"/>
              </a:ext>
            </a:extLst>
          </p:cNvPr>
          <p:cNvSpPr/>
          <p:nvPr/>
        </p:nvSpPr>
        <p:spPr>
          <a:xfrm>
            <a:off x="1226440" y="4177987"/>
            <a:ext cx="3087314"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Heart rate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0.1 Hz</a:t>
            </a:r>
          </a:p>
        </p:txBody>
      </p:sp>
      <p:sp>
        <p:nvSpPr>
          <p:cNvPr id="203" name="Rounded Rectangle 350">
            <a:extLst>
              <a:ext uri="{FF2B5EF4-FFF2-40B4-BE49-F238E27FC236}">
                <a16:creationId xmlns:a16="http://schemas.microsoft.com/office/drawing/2014/main" id="{DD2496C7-0855-411C-928F-9F2323D6FDFF}"/>
              </a:ext>
            </a:extLst>
          </p:cNvPr>
          <p:cNvSpPr/>
          <p:nvPr/>
        </p:nvSpPr>
        <p:spPr>
          <a:xfrm>
            <a:off x="7052858" y="5715000"/>
            <a:ext cx="1176742" cy="472439"/>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Magnetic field</a:t>
            </a:r>
          </a:p>
        </p:txBody>
      </p:sp>
      <p:cxnSp>
        <p:nvCxnSpPr>
          <p:cNvPr id="204" name="Straight Arrow Connector 203">
            <a:extLst>
              <a:ext uri="{FF2B5EF4-FFF2-40B4-BE49-F238E27FC236}">
                <a16:creationId xmlns:a16="http://schemas.microsoft.com/office/drawing/2014/main" id="{C6ECB27C-F451-4D69-9326-DA53C2E70C16}"/>
              </a:ext>
            </a:extLst>
          </p:cNvPr>
          <p:cNvCxnSpPr>
            <a:cxnSpLocks/>
            <a:stCxn id="185" idx="3"/>
            <a:endCxn id="203" idx="1"/>
          </p:cNvCxnSpPr>
          <p:nvPr/>
        </p:nvCxnSpPr>
        <p:spPr>
          <a:xfrm flipV="1">
            <a:off x="4800600" y="5951220"/>
            <a:ext cx="2252258" cy="8621"/>
          </a:xfrm>
          <a:prstGeom prst="straightConnector1">
            <a:avLst/>
          </a:prstGeom>
          <a:noFill/>
          <a:ln w="19050" cap="flat" cmpd="sng" algn="ctr">
            <a:solidFill>
              <a:schemeClr val="tx1"/>
            </a:solidFill>
            <a:prstDash val="solid"/>
            <a:tailEnd type="triangle"/>
          </a:ln>
          <a:effectLst/>
        </p:spPr>
      </p:cxnSp>
      <p:sp>
        <p:nvSpPr>
          <p:cNvPr id="208" name="Rounded Rectangle 367">
            <a:extLst>
              <a:ext uri="{FF2B5EF4-FFF2-40B4-BE49-F238E27FC236}">
                <a16:creationId xmlns:a16="http://schemas.microsoft.com/office/drawing/2014/main" id="{7B49EE23-1ED1-4B63-A4C6-58DB5A22913C}"/>
              </a:ext>
            </a:extLst>
          </p:cNvPr>
          <p:cNvSpPr/>
          <p:nvPr/>
        </p:nvSpPr>
        <p:spPr>
          <a:xfrm>
            <a:off x="10820400" y="5943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209" name="Straight Arrow Connector 208">
            <a:extLst>
              <a:ext uri="{FF2B5EF4-FFF2-40B4-BE49-F238E27FC236}">
                <a16:creationId xmlns:a16="http://schemas.microsoft.com/office/drawing/2014/main" id="{1EBF07DB-4E60-410E-82A7-A678A354C1B3}"/>
              </a:ext>
            </a:extLst>
          </p:cNvPr>
          <p:cNvCxnSpPr>
            <a:cxnSpLocks/>
            <a:stCxn id="203" idx="3"/>
            <a:endCxn id="208" idx="1"/>
          </p:cNvCxnSpPr>
          <p:nvPr/>
        </p:nvCxnSpPr>
        <p:spPr>
          <a:xfrm>
            <a:off x="8229600" y="5951220"/>
            <a:ext cx="2590800" cy="10380"/>
          </a:xfrm>
          <a:prstGeom prst="straightConnector1">
            <a:avLst/>
          </a:prstGeom>
          <a:noFill/>
          <a:ln w="19050" cap="flat" cmpd="sng" algn="ctr">
            <a:solidFill>
              <a:schemeClr val="tx1"/>
            </a:solidFill>
            <a:prstDash val="solid"/>
            <a:headEnd type="none" w="med" len="med"/>
            <a:tailEnd type="none" w="med" len="med"/>
          </a:ln>
          <a:effectLst/>
        </p:spPr>
      </p:cxnSp>
      <p:cxnSp>
        <p:nvCxnSpPr>
          <p:cNvPr id="210" name="Straight Arrow Connector 209">
            <a:extLst>
              <a:ext uri="{FF2B5EF4-FFF2-40B4-BE49-F238E27FC236}">
                <a16:creationId xmlns:a16="http://schemas.microsoft.com/office/drawing/2014/main" id="{26565176-E7B8-4AB8-A4D6-BD447809FB2D}"/>
              </a:ext>
            </a:extLst>
          </p:cNvPr>
          <p:cNvCxnSpPr>
            <a:cxnSpLocks/>
            <a:stCxn id="208" idx="0"/>
          </p:cNvCxnSpPr>
          <p:nvPr/>
        </p:nvCxnSpPr>
        <p:spPr>
          <a:xfrm flipV="1">
            <a:off x="10838400" y="1888492"/>
            <a:ext cx="16804" cy="4055108"/>
          </a:xfrm>
          <a:prstGeom prst="straightConnector1">
            <a:avLst/>
          </a:prstGeom>
          <a:noFill/>
          <a:ln w="19050" cap="flat" cmpd="sng" algn="ctr">
            <a:solidFill>
              <a:schemeClr val="tx1"/>
            </a:solidFill>
            <a:prstDash val="solid"/>
            <a:tailEnd type="triangle"/>
          </a:ln>
          <a:effectLst/>
        </p:spPr>
      </p:cxnSp>
      <p:sp>
        <p:nvSpPr>
          <p:cNvPr id="224" name="Rounded Rectangle 367">
            <a:extLst>
              <a:ext uri="{FF2B5EF4-FFF2-40B4-BE49-F238E27FC236}">
                <a16:creationId xmlns:a16="http://schemas.microsoft.com/office/drawing/2014/main" id="{069F83E3-01F4-44B3-9166-2A7F7D387D15}"/>
              </a:ext>
            </a:extLst>
          </p:cNvPr>
          <p:cNvSpPr/>
          <p:nvPr/>
        </p:nvSpPr>
        <p:spPr>
          <a:xfrm>
            <a:off x="5672481" y="4419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225" name="Straight Arrow Connector 224">
            <a:extLst>
              <a:ext uri="{FF2B5EF4-FFF2-40B4-BE49-F238E27FC236}">
                <a16:creationId xmlns:a16="http://schemas.microsoft.com/office/drawing/2014/main" id="{B7D22D79-F404-46A6-B8BB-FA867BA07C76}"/>
              </a:ext>
            </a:extLst>
          </p:cNvPr>
          <p:cNvCxnSpPr>
            <a:cxnSpLocks/>
            <a:stCxn id="183" idx="3"/>
            <a:endCxn id="224" idx="1"/>
          </p:cNvCxnSpPr>
          <p:nvPr/>
        </p:nvCxnSpPr>
        <p:spPr>
          <a:xfrm flipV="1">
            <a:off x="4313754" y="4437600"/>
            <a:ext cx="1358727" cy="10387"/>
          </a:xfrm>
          <a:prstGeom prst="straightConnector1">
            <a:avLst/>
          </a:prstGeom>
          <a:noFill/>
          <a:ln w="19050" cap="flat" cmpd="sng" algn="ctr">
            <a:solidFill>
              <a:schemeClr val="tx1"/>
            </a:solidFill>
            <a:prstDash val="solid"/>
            <a:headEnd type="none" w="med" len="med"/>
            <a:tailEnd type="none" w="med" len="med"/>
          </a:ln>
          <a:effectLst/>
        </p:spPr>
      </p:cxnSp>
      <p:cxnSp>
        <p:nvCxnSpPr>
          <p:cNvPr id="226" name="Straight Arrow Connector 225">
            <a:extLst>
              <a:ext uri="{FF2B5EF4-FFF2-40B4-BE49-F238E27FC236}">
                <a16:creationId xmlns:a16="http://schemas.microsoft.com/office/drawing/2014/main" id="{A802C55D-5745-495C-9986-E929FC1CCEA5}"/>
              </a:ext>
            </a:extLst>
          </p:cNvPr>
          <p:cNvCxnSpPr>
            <a:cxnSpLocks/>
            <a:stCxn id="224" idx="0"/>
            <a:endCxn id="167" idx="2"/>
          </p:cNvCxnSpPr>
          <p:nvPr/>
        </p:nvCxnSpPr>
        <p:spPr>
          <a:xfrm flipV="1">
            <a:off x="5690481" y="2931600"/>
            <a:ext cx="0" cy="1488000"/>
          </a:xfrm>
          <a:prstGeom prst="straightConnector1">
            <a:avLst/>
          </a:prstGeom>
          <a:noFill/>
          <a:ln w="19050" cap="flat" cmpd="sng" algn="ctr">
            <a:solidFill>
              <a:schemeClr val="tx1"/>
            </a:solidFill>
            <a:prstDash val="solid"/>
            <a:headEnd type="none" w="med" len="med"/>
            <a:tailEnd type="none" w="med" len="med"/>
          </a:ln>
          <a:effectLst/>
        </p:spPr>
      </p:cxnSp>
      <p:sp>
        <p:nvSpPr>
          <p:cNvPr id="232" name="Rounded Rectangle 367">
            <a:extLst>
              <a:ext uri="{FF2B5EF4-FFF2-40B4-BE49-F238E27FC236}">
                <a16:creationId xmlns:a16="http://schemas.microsoft.com/office/drawing/2014/main" id="{6F2DA279-559E-40E1-8284-4E8C6C06772F}"/>
              </a:ext>
            </a:extLst>
          </p:cNvPr>
          <p:cNvSpPr/>
          <p:nvPr/>
        </p:nvSpPr>
        <p:spPr>
          <a:xfrm>
            <a:off x="5672481" y="5181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233" name="Straight Arrow Connector 232">
            <a:extLst>
              <a:ext uri="{FF2B5EF4-FFF2-40B4-BE49-F238E27FC236}">
                <a16:creationId xmlns:a16="http://schemas.microsoft.com/office/drawing/2014/main" id="{7B5DF8E8-E4D2-4311-881A-80A85EADAC9E}"/>
              </a:ext>
            </a:extLst>
          </p:cNvPr>
          <p:cNvCxnSpPr>
            <a:cxnSpLocks/>
            <a:stCxn id="184" idx="3"/>
            <a:endCxn id="232" idx="1"/>
          </p:cNvCxnSpPr>
          <p:nvPr/>
        </p:nvCxnSpPr>
        <p:spPr>
          <a:xfrm flipV="1">
            <a:off x="4344382" y="5199600"/>
            <a:ext cx="1328099" cy="4313"/>
          </a:xfrm>
          <a:prstGeom prst="straightConnector1">
            <a:avLst/>
          </a:prstGeom>
          <a:noFill/>
          <a:ln w="19050" cap="flat" cmpd="sng" algn="ctr">
            <a:solidFill>
              <a:schemeClr val="tx1"/>
            </a:solidFill>
            <a:prstDash val="solid"/>
            <a:headEnd type="none" w="med" len="med"/>
            <a:tailEnd type="none" w="med" len="med"/>
          </a:ln>
          <a:effectLst/>
        </p:spPr>
      </p:cxnSp>
      <p:cxnSp>
        <p:nvCxnSpPr>
          <p:cNvPr id="234" name="Straight Arrow Connector 233">
            <a:extLst>
              <a:ext uri="{FF2B5EF4-FFF2-40B4-BE49-F238E27FC236}">
                <a16:creationId xmlns:a16="http://schemas.microsoft.com/office/drawing/2014/main" id="{06F2968B-364B-4391-8F39-B1E4BE29B734}"/>
              </a:ext>
            </a:extLst>
          </p:cNvPr>
          <p:cNvCxnSpPr>
            <a:cxnSpLocks/>
            <a:stCxn id="232" idx="3"/>
            <a:endCxn id="224" idx="2"/>
          </p:cNvCxnSpPr>
          <p:nvPr/>
        </p:nvCxnSpPr>
        <p:spPr>
          <a:xfrm flipH="1" flipV="1">
            <a:off x="5690481" y="4455600"/>
            <a:ext cx="18000" cy="744000"/>
          </a:xfrm>
          <a:prstGeom prst="straightConnector1">
            <a:avLst/>
          </a:prstGeom>
          <a:noFill/>
          <a:ln w="19050" cap="flat" cmpd="sng" algn="ctr">
            <a:solidFill>
              <a:schemeClr val="tx1"/>
            </a:solidFill>
            <a:prstDash val="solid"/>
            <a:headEnd type="none" w="med" len="med"/>
            <a:tailEnd type="none" w="med" len="med"/>
          </a:ln>
          <a:effectLst/>
        </p:spPr>
      </p:cxnSp>
      <p:cxnSp>
        <p:nvCxnSpPr>
          <p:cNvPr id="302" name="Straight Arrow Connector 301">
            <a:extLst>
              <a:ext uri="{FF2B5EF4-FFF2-40B4-BE49-F238E27FC236}">
                <a16:creationId xmlns:a16="http://schemas.microsoft.com/office/drawing/2014/main" id="{6FE44336-8080-4A71-B89A-9579AC7849BE}"/>
              </a:ext>
            </a:extLst>
          </p:cNvPr>
          <p:cNvCxnSpPr>
            <a:cxnSpLocks/>
            <a:stCxn id="12" idx="0"/>
            <a:endCxn id="11" idx="2"/>
          </p:cNvCxnSpPr>
          <p:nvPr/>
        </p:nvCxnSpPr>
        <p:spPr>
          <a:xfrm flipV="1">
            <a:off x="8438034" y="1470678"/>
            <a:ext cx="0" cy="494343"/>
          </a:xfrm>
          <a:prstGeom prst="straightConnector1">
            <a:avLst/>
          </a:prstGeom>
          <a:noFill/>
          <a:ln w="19050" cap="flat" cmpd="sng" algn="ctr">
            <a:solidFill>
              <a:schemeClr val="tx1"/>
            </a:solidFill>
            <a:prstDash val="solid"/>
            <a:tailEnd type="triangle"/>
          </a:ln>
          <a:effectLst/>
        </p:spPr>
      </p:cxnSp>
      <p:sp>
        <p:nvSpPr>
          <p:cNvPr id="3" name="Rectangle: Rounded Corners 2">
            <a:extLst>
              <a:ext uri="{FF2B5EF4-FFF2-40B4-BE49-F238E27FC236}">
                <a16:creationId xmlns:a16="http://schemas.microsoft.com/office/drawing/2014/main" id="{99C45C9A-E974-442E-9C50-5F6B467BAC12}"/>
              </a:ext>
            </a:extLst>
          </p:cNvPr>
          <p:cNvSpPr/>
          <p:nvPr/>
        </p:nvSpPr>
        <p:spPr>
          <a:xfrm>
            <a:off x="739595" y="914400"/>
            <a:ext cx="10766605" cy="5562600"/>
          </a:xfrm>
          <a:prstGeom prst="roundRect">
            <a:avLst>
              <a:gd name="adj" fmla="val 4051"/>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350">
            <a:extLst>
              <a:ext uri="{FF2B5EF4-FFF2-40B4-BE49-F238E27FC236}">
                <a16:creationId xmlns:a16="http://schemas.microsoft.com/office/drawing/2014/main" id="{E8534029-95B0-4C44-AABD-0B863FAD3DDC}"/>
              </a:ext>
            </a:extLst>
          </p:cNvPr>
          <p:cNvSpPr/>
          <p:nvPr/>
        </p:nvSpPr>
        <p:spPr>
          <a:xfrm>
            <a:off x="1195812" y="4933913"/>
            <a:ext cx="3148570"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Cardiac pulsatility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1 Hz</a:t>
            </a:r>
          </a:p>
        </p:txBody>
      </p:sp>
      <p:sp>
        <p:nvSpPr>
          <p:cNvPr id="185" name="Rounded Rectangle 350">
            <a:extLst>
              <a:ext uri="{FF2B5EF4-FFF2-40B4-BE49-F238E27FC236}">
                <a16:creationId xmlns:a16="http://schemas.microsoft.com/office/drawing/2014/main" id="{32693C39-E43B-4A2F-AA9C-3A7D4354B422}"/>
              </a:ext>
            </a:extLst>
          </p:cNvPr>
          <p:cNvSpPr/>
          <p:nvPr/>
        </p:nvSpPr>
        <p:spPr>
          <a:xfrm>
            <a:off x="739595" y="5689841"/>
            <a:ext cx="4061005"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Book Antiqua" panose="02040602050305030304" pitchFamily="18" charset="0"/>
              </a:rPr>
              <a:t>Respiratory-related thoracic movement</a:t>
            </a: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0.3 Hz</a:t>
            </a:r>
          </a:p>
        </p:txBody>
      </p:sp>
      <p:sp>
        <p:nvSpPr>
          <p:cNvPr id="6" name="Rectangle: Rounded Corners 5">
            <a:extLst>
              <a:ext uri="{FF2B5EF4-FFF2-40B4-BE49-F238E27FC236}">
                <a16:creationId xmlns:a16="http://schemas.microsoft.com/office/drawing/2014/main" id="{35E22F7C-0FD4-489F-93D1-9A4BD73E5E9C}"/>
              </a:ext>
            </a:extLst>
          </p:cNvPr>
          <p:cNvSpPr/>
          <p:nvPr/>
        </p:nvSpPr>
        <p:spPr>
          <a:xfrm>
            <a:off x="6432019" y="3676079"/>
            <a:ext cx="4159781" cy="8837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400" dirty="0"/>
              <a:t>RETROICOR (Glover et al. 2000)</a:t>
            </a:r>
          </a:p>
        </p:txBody>
      </p:sp>
    </p:spTree>
    <p:extLst>
      <p:ext uri="{BB962C8B-B14F-4D97-AF65-F5344CB8AC3E}">
        <p14:creationId xmlns:p14="http://schemas.microsoft.com/office/powerpoint/2010/main" val="9546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7D40-C2D1-42E8-9C8C-E702B1A3A514}"/>
              </a:ext>
            </a:extLst>
          </p:cNvPr>
          <p:cNvSpPr>
            <a:spLocks noGrp="1"/>
          </p:cNvSpPr>
          <p:nvPr>
            <p:ph type="title"/>
          </p:nvPr>
        </p:nvSpPr>
        <p:spPr/>
        <p:txBody>
          <a:bodyPr>
            <a:normAutofit/>
          </a:bodyPr>
          <a:lstStyle/>
          <a:p>
            <a:pPr fontAlgn="base"/>
            <a:r>
              <a:rPr lang="en-US" sz="3600" dirty="0">
                <a:solidFill>
                  <a:srgbClr val="335B74"/>
                </a:solidFill>
              </a:rPr>
              <a:t>Aliasing, Sampling &amp; Nyquist theorem</a:t>
            </a:r>
          </a:p>
        </p:txBody>
      </p:sp>
      <p:sp>
        <p:nvSpPr>
          <p:cNvPr id="3" name="Slide Number Placeholder 2">
            <a:extLst>
              <a:ext uri="{FF2B5EF4-FFF2-40B4-BE49-F238E27FC236}">
                <a16:creationId xmlns:a16="http://schemas.microsoft.com/office/drawing/2014/main" id="{9A8DED4D-256D-4CDD-9335-35221DD25F3A}"/>
              </a:ext>
            </a:extLst>
          </p:cNvPr>
          <p:cNvSpPr>
            <a:spLocks noGrp="1"/>
          </p:cNvSpPr>
          <p:nvPr>
            <p:ph type="sldNum" sz="quarter" idx="4"/>
          </p:nvPr>
        </p:nvSpPr>
        <p:spPr/>
        <p:txBody>
          <a:bodyPr/>
          <a:lstStyle/>
          <a:p>
            <a:fld id="{6BE26A60-D618-46F9-AB36-C68115337070}" type="slidenum">
              <a:rPr lang="en-US" smtClean="0"/>
              <a:pPr/>
              <a:t>11</a:t>
            </a:fld>
            <a:endParaRPr lang="en-US"/>
          </a:p>
        </p:txBody>
      </p:sp>
      <p:pic>
        <p:nvPicPr>
          <p:cNvPr id="5" name="Picture 4">
            <a:extLst>
              <a:ext uri="{FF2B5EF4-FFF2-40B4-BE49-F238E27FC236}">
                <a16:creationId xmlns:a16="http://schemas.microsoft.com/office/drawing/2014/main" id="{757C8160-6D52-4747-B7F1-87BB9F6E94DC}"/>
              </a:ext>
            </a:extLst>
          </p:cNvPr>
          <p:cNvPicPr>
            <a:picLocks noChangeAspect="1"/>
          </p:cNvPicPr>
          <p:nvPr/>
        </p:nvPicPr>
        <p:blipFill rotWithShape="1">
          <a:blip r:embed="rId5"/>
          <a:srcRect l="10625" t="16667" r="10625" b="16667"/>
          <a:stretch/>
        </p:blipFill>
        <p:spPr>
          <a:xfrm>
            <a:off x="673210" y="2712038"/>
            <a:ext cx="2940770" cy="1400367"/>
          </a:xfrm>
          <a:prstGeom prst="rect">
            <a:avLst/>
          </a:prstGeom>
        </p:spPr>
      </p:pic>
      <p:pic>
        <p:nvPicPr>
          <p:cNvPr id="7" name="Propeller_strobe">
            <a:hlinkClick r:id="" action="ppaction://media"/>
            <a:extLst>
              <a:ext uri="{FF2B5EF4-FFF2-40B4-BE49-F238E27FC236}">
                <a16:creationId xmlns:a16="http://schemas.microsoft.com/office/drawing/2014/main" id="{642B6C99-5A46-41AC-A8C2-CA574BB75BD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65760" y="2201841"/>
            <a:ext cx="2106539" cy="2808719"/>
          </a:xfrm>
          <a:prstGeom prst="rect">
            <a:avLst/>
          </a:prstGeom>
        </p:spPr>
      </p:pic>
      <p:sp>
        <p:nvSpPr>
          <p:cNvPr id="8" name="Rectangle 7">
            <a:extLst>
              <a:ext uri="{FF2B5EF4-FFF2-40B4-BE49-F238E27FC236}">
                <a16:creationId xmlns:a16="http://schemas.microsoft.com/office/drawing/2014/main" id="{2E827F05-F76F-48B0-9742-EB5D983CEE4F}"/>
              </a:ext>
            </a:extLst>
          </p:cNvPr>
          <p:cNvSpPr/>
          <p:nvPr/>
        </p:nvSpPr>
        <p:spPr>
          <a:xfrm>
            <a:off x="7270030" y="2212260"/>
            <a:ext cx="3048000" cy="1569660"/>
          </a:xfrm>
          <a:prstGeom prst="rect">
            <a:avLst/>
          </a:prstGeom>
        </p:spPr>
        <p:txBody>
          <a:bodyPr wrap="square">
            <a:spAutoFit/>
          </a:bodyPr>
          <a:lstStyle/>
          <a:p>
            <a:r>
              <a:rPr lang="en-US" sz="1600" b="1" dirty="0">
                <a:solidFill>
                  <a:srgbClr val="335B74"/>
                </a:solidFill>
                <a:latin typeface="+mj-lt"/>
              </a:rPr>
              <a:t>Wagon-wheel</a:t>
            </a:r>
            <a:r>
              <a:rPr lang="en-US" sz="1600" b="1" dirty="0">
                <a:latin typeface="+mj-lt"/>
              </a:rPr>
              <a:t> </a:t>
            </a:r>
            <a:r>
              <a:rPr lang="en-US" sz="1600" b="1" dirty="0">
                <a:solidFill>
                  <a:srgbClr val="335B74"/>
                </a:solidFill>
                <a:latin typeface="+mj-lt"/>
              </a:rPr>
              <a:t>effect (stagecoach-wheel effect, stroboscopic effect):</a:t>
            </a:r>
            <a:endParaRPr lang="en-US" sz="1600" b="1" dirty="0">
              <a:latin typeface="+mj-lt"/>
            </a:endParaRPr>
          </a:p>
          <a:p>
            <a:r>
              <a:rPr lang="en-US" sz="1600" dirty="0">
                <a:latin typeface="+mj-lt"/>
              </a:rPr>
              <a:t>Optical illusion in which a spoked wheel appears to rotate differently from its true rotation</a:t>
            </a:r>
          </a:p>
          <a:p>
            <a:endParaRPr lang="en-US" sz="1600" dirty="0">
              <a:latin typeface="Helvetica Neue"/>
            </a:endParaRPr>
          </a:p>
        </p:txBody>
      </p:sp>
      <p:sp>
        <p:nvSpPr>
          <p:cNvPr id="9" name="Rectangle 8">
            <a:extLst>
              <a:ext uri="{FF2B5EF4-FFF2-40B4-BE49-F238E27FC236}">
                <a16:creationId xmlns:a16="http://schemas.microsoft.com/office/drawing/2014/main" id="{2ED64157-2192-4A2E-958B-CBBEB4DB73FE}"/>
              </a:ext>
            </a:extLst>
          </p:cNvPr>
          <p:cNvSpPr/>
          <p:nvPr/>
        </p:nvSpPr>
        <p:spPr>
          <a:xfrm>
            <a:off x="527292" y="5168876"/>
            <a:ext cx="10064508" cy="923330"/>
          </a:xfrm>
          <a:prstGeom prst="rect">
            <a:avLst/>
          </a:prstGeom>
        </p:spPr>
        <p:txBody>
          <a:bodyPr wrap="square">
            <a:spAutoFit/>
          </a:bodyPr>
          <a:lstStyle/>
          <a:p>
            <a:r>
              <a:rPr lang="en-US" dirty="0">
                <a:sym typeface="Wingdings" panose="05000000000000000000" pitchFamily="2" charset="2"/>
              </a:rPr>
              <a:t>However, </a:t>
            </a:r>
            <a:r>
              <a:rPr lang="en-US" b="1" dirty="0">
                <a:solidFill>
                  <a:schemeClr val="accent5"/>
                </a:solidFill>
                <a:sym typeface="Wingdings" panose="05000000000000000000" pitchFamily="2" charset="2"/>
              </a:rPr>
              <a:t>methods in time-domain </a:t>
            </a:r>
            <a:r>
              <a:rPr lang="en-US" dirty="0">
                <a:sym typeface="Wingdings" panose="05000000000000000000" pitchFamily="2" charset="2"/>
              </a:rPr>
              <a:t>(e.g. RETROICOR) can correct for this source of noise:</a:t>
            </a:r>
          </a:p>
          <a:p>
            <a:pPr marL="285750" indent="-285750">
              <a:buFont typeface="Arial" panose="020B0604020202020204" pitchFamily="34" charset="0"/>
              <a:buChar char="•"/>
            </a:pPr>
            <a:r>
              <a:rPr lang="en-US" dirty="0">
                <a:sym typeface="Wingdings" panose="05000000000000000000" pitchFamily="2" charset="2"/>
              </a:rPr>
              <a:t>RETROICOR (Glover et al. 2000) – based on Fourier series</a:t>
            </a:r>
          </a:p>
          <a:p>
            <a:pPr marL="285750" indent="-285750">
              <a:buFont typeface="Arial" panose="020B0604020202020204" pitchFamily="34" charset="0"/>
              <a:buChar char="•"/>
            </a:pPr>
            <a:r>
              <a:rPr lang="en-US" dirty="0">
                <a:sym typeface="Wingdings" panose="05000000000000000000" pitchFamily="2" charset="2"/>
              </a:rPr>
              <a:t>Cardiac pulsatility model (Kassinopoulos et al. 2017) – dynamic linear model</a:t>
            </a:r>
            <a:endParaRPr lang="en-US" dirty="0"/>
          </a:p>
        </p:txBody>
      </p:sp>
      <p:grpSp>
        <p:nvGrpSpPr>
          <p:cNvPr id="12" name="Group 11">
            <a:extLst>
              <a:ext uri="{FF2B5EF4-FFF2-40B4-BE49-F238E27FC236}">
                <a16:creationId xmlns:a16="http://schemas.microsoft.com/office/drawing/2014/main" id="{B80C2F50-76CB-47E3-B133-84B30EFC55D8}"/>
              </a:ext>
            </a:extLst>
          </p:cNvPr>
          <p:cNvGrpSpPr/>
          <p:nvPr/>
        </p:nvGrpSpPr>
        <p:grpSpPr>
          <a:xfrm>
            <a:off x="576336" y="1091296"/>
            <a:ext cx="2286000" cy="1202353"/>
            <a:chOff x="457200" y="990600"/>
            <a:chExt cx="2286000" cy="1202353"/>
          </a:xfrm>
        </p:grpSpPr>
        <p:pic>
          <p:nvPicPr>
            <p:cNvPr id="5122" name="Picture 2" descr="Image result for band stop filter">
              <a:extLst>
                <a:ext uri="{FF2B5EF4-FFF2-40B4-BE49-F238E27FC236}">
                  <a16:creationId xmlns:a16="http://schemas.microsoft.com/office/drawing/2014/main" id="{00CA9B30-E6CC-426F-86A2-AB78A69A6D7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7220" r="6043" b="34974"/>
            <a:stretch/>
          </p:blipFill>
          <p:spPr bwMode="auto">
            <a:xfrm>
              <a:off x="460375" y="990600"/>
              <a:ext cx="2130425" cy="112995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710A9A0-B5E6-4AE9-85FC-53713892A46F}"/>
                </a:ext>
              </a:extLst>
            </p:cNvPr>
            <p:cNvSpPr/>
            <p:nvPr/>
          </p:nvSpPr>
          <p:spPr>
            <a:xfrm>
              <a:off x="457200" y="2073464"/>
              <a:ext cx="2286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9534D0-4B29-4474-8681-4B9CC01AECD1}"/>
                </a:ext>
              </a:extLst>
            </p:cNvPr>
            <p:cNvSpPr/>
            <p:nvPr/>
          </p:nvSpPr>
          <p:spPr>
            <a:xfrm>
              <a:off x="2133600" y="2116753"/>
              <a:ext cx="6096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599F112-4121-4972-86E2-2EE8221517CB}"/>
                </a:ext>
              </a:extLst>
            </p:cNvPr>
            <p:cNvSpPr/>
            <p:nvPr/>
          </p:nvSpPr>
          <p:spPr>
            <a:xfrm>
              <a:off x="2552700" y="2041714"/>
              <a:ext cx="762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Multiplication Sign 15">
            <a:extLst>
              <a:ext uri="{FF2B5EF4-FFF2-40B4-BE49-F238E27FC236}">
                <a16:creationId xmlns:a16="http://schemas.microsoft.com/office/drawing/2014/main" id="{928CD9C4-DE65-4E9D-91BC-C59CE2D41C77}"/>
              </a:ext>
            </a:extLst>
          </p:cNvPr>
          <p:cNvSpPr/>
          <p:nvPr/>
        </p:nvSpPr>
        <p:spPr>
          <a:xfrm>
            <a:off x="799594" y="533600"/>
            <a:ext cx="1562605" cy="2286714"/>
          </a:xfrm>
          <a:prstGeom prst="mathMultiply">
            <a:avLst>
              <a:gd name="adj1" fmla="val 599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1738ED7-5234-4F29-9265-5E45FA651411}"/>
                  </a:ext>
                </a:extLst>
              </p:cNvPr>
              <p:cNvSpPr/>
              <p:nvPr/>
            </p:nvSpPr>
            <p:spPr>
              <a:xfrm>
                <a:off x="2709936" y="1389833"/>
                <a:ext cx="8872464" cy="584775"/>
              </a:xfrm>
              <a:prstGeom prst="rect">
                <a:avLst/>
              </a:prstGeom>
            </p:spPr>
            <p:txBody>
              <a:bodyPr wrap="square">
                <a:spAutoFit/>
              </a:bodyPr>
              <a:lstStyle/>
              <a:p>
                <a:r>
                  <a:rPr lang="en-US" sz="1600" dirty="0">
                    <a:latin typeface="Helvetica Neue"/>
                  </a:rPr>
                  <a:t>low sampling rate in fMRI (typically TR&gt;1s)  </a:t>
                </a:r>
                <a:r>
                  <a:rPr lang="en-US" sz="1600" dirty="0">
                    <a:latin typeface="Helvetica Neue"/>
                    <a:sym typeface="Wingdings" panose="05000000000000000000" pitchFamily="2" charset="2"/>
                  </a:rPr>
                  <a:t>  Aliasing of cardiac pulsatility </a:t>
                </a:r>
                <a:r>
                  <a:rPr lang="en-US" sz="1600" dirty="0">
                    <a:latin typeface="Helvetica Neue"/>
                  </a:rPr>
                  <a:t>artifacts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𝑓</m:t>
                        </m:r>
                      </m:e>
                      <m:sub>
                        <m:r>
                          <a:rPr lang="en-US" sz="1600" i="1">
                            <a:latin typeface="Cambria Math" panose="02040503050406030204" pitchFamily="18" charset="0"/>
                          </a:rPr>
                          <m:t>𝑐</m:t>
                        </m:r>
                      </m:sub>
                    </m:sSub>
                    <m:r>
                      <a:rPr lang="en-US" sz="1600" i="1">
                        <a:latin typeface="Cambria Math" panose="02040503050406030204" pitchFamily="18" charset="0"/>
                        <a:ea typeface="Cambria Math" panose="02040503050406030204" pitchFamily="18" charset="0"/>
                      </a:rPr>
                      <m:t>≈1</m:t>
                    </m:r>
                    <m:r>
                      <a:rPr lang="en-US" sz="1600" i="1">
                        <a:latin typeface="Cambria Math" panose="02040503050406030204" pitchFamily="18" charset="0"/>
                        <a:ea typeface="Cambria Math" panose="02040503050406030204" pitchFamily="18" charset="0"/>
                      </a:rPr>
                      <m:t>𝐻𝑧</m:t>
                    </m:r>
                  </m:oMath>
                </a14:m>
                <a:r>
                  <a:rPr lang="en-US" sz="1600" dirty="0">
                    <a:latin typeface="Helvetica Neue"/>
                  </a:rPr>
                  <a:t>)</a:t>
                </a:r>
              </a:p>
              <a:p>
                <a:r>
                  <a:rPr lang="en-US" sz="1600" dirty="0">
                    <a:latin typeface="Helvetica Neue"/>
                  </a:rPr>
                  <a:t> </a:t>
                </a:r>
                <a:endParaRPr lang="en-US" sz="1600" dirty="0"/>
              </a:p>
            </p:txBody>
          </p:sp>
        </mc:Choice>
        <mc:Fallback xmlns="">
          <p:sp>
            <p:nvSpPr>
              <p:cNvPr id="17" name="Rectangle 16">
                <a:extLst>
                  <a:ext uri="{FF2B5EF4-FFF2-40B4-BE49-F238E27FC236}">
                    <a16:creationId xmlns:a16="http://schemas.microsoft.com/office/drawing/2014/main" id="{21738ED7-5234-4F29-9265-5E45FA651411}"/>
                  </a:ext>
                </a:extLst>
              </p:cNvPr>
              <p:cNvSpPr>
                <a:spLocks noRot="1" noChangeAspect="1" noMove="1" noResize="1" noEditPoints="1" noAdjustHandles="1" noChangeArrowheads="1" noChangeShapeType="1" noTextEdit="1"/>
              </p:cNvSpPr>
              <p:nvPr/>
            </p:nvSpPr>
            <p:spPr>
              <a:xfrm>
                <a:off x="2709936" y="1389833"/>
                <a:ext cx="8872464" cy="584775"/>
              </a:xfrm>
              <a:prstGeom prst="rect">
                <a:avLst/>
              </a:prstGeom>
              <a:blipFill>
                <a:blip r:embed="rId8"/>
                <a:stretch>
                  <a:fillRect l="-412" t="-3125"/>
                </a:stretch>
              </a:blipFill>
            </p:spPr>
            <p:txBody>
              <a:bodyPr/>
              <a:lstStyle/>
              <a:p>
                <a:r>
                  <a:rPr lang="en-US">
                    <a:noFill/>
                  </a:rPr>
                  <a:t> </a:t>
                </a:r>
              </a:p>
            </p:txBody>
          </p:sp>
        </mc:Fallback>
      </mc:AlternateContent>
    </p:spTree>
    <p:extLst>
      <p:ext uri="{BB962C8B-B14F-4D97-AF65-F5344CB8AC3E}">
        <p14:creationId xmlns:p14="http://schemas.microsoft.com/office/powerpoint/2010/main" val="218049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7"/>
                </p:tgtEl>
              </p:cMediaNode>
            </p:video>
          </p:childTnLst>
        </p:cTn>
      </p:par>
    </p:tnLst>
    <p:bldLst>
      <p:bldP spid="8" grpId="0"/>
      <p:bldP spid="9" grpId="0"/>
      <p:bldP spid="16"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dirty="0"/>
            </a:br>
            <a:r>
              <a:rPr lang="en-US" dirty="0"/>
              <a:t>RETROICOR (</a:t>
            </a:r>
            <a:r>
              <a:rPr lang="en-US" dirty="0" err="1"/>
              <a:t>RETROspective</a:t>
            </a:r>
            <a:r>
              <a:rPr lang="en-US" dirty="0"/>
              <a:t> Image </a:t>
            </a:r>
            <a:r>
              <a:rPr lang="en-US" dirty="0" err="1"/>
              <a:t>CORrection</a:t>
            </a:r>
            <a:r>
              <a:rPr lang="en-US" dirty="0"/>
              <a:t>) - Glover et al. 2000</a:t>
            </a:r>
          </a:p>
        </p:txBody>
      </p:sp>
      <p:sp>
        <p:nvSpPr>
          <p:cNvPr id="6" name="Slide Number Placeholder 5"/>
          <p:cNvSpPr>
            <a:spLocks noGrp="1"/>
          </p:cNvSpPr>
          <p:nvPr>
            <p:ph type="sldNum" sz="quarter" idx="12"/>
          </p:nvPr>
        </p:nvSpPr>
        <p:spPr>
          <a:xfrm>
            <a:off x="9900460" y="6527521"/>
            <a:ext cx="1312025" cy="365125"/>
          </a:xfrm>
        </p:spPr>
        <p:txBody>
          <a:bodyPr/>
          <a:lstStyle/>
          <a:p>
            <a:fld id="{6BE26A60-D618-46F9-AB36-C68115337070}" type="slidenum">
              <a:rPr lang="en-US" smtClean="0"/>
              <a:pPr/>
              <a:t>12</a:t>
            </a:fld>
            <a:endParaRPr lang="en-US"/>
          </a:p>
        </p:txBody>
      </p:sp>
      <p:sp>
        <p:nvSpPr>
          <p:cNvPr id="10" name="TextBox 9"/>
          <p:cNvSpPr txBox="1"/>
          <p:nvPr/>
        </p:nvSpPr>
        <p:spPr>
          <a:xfrm>
            <a:off x="572277" y="981788"/>
            <a:ext cx="11209175" cy="646331"/>
          </a:xfrm>
          <a:prstGeom prst="rect">
            <a:avLst/>
          </a:prstGeom>
          <a:noFill/>
        </p:spPr>
        <p:txBody>
          <a:bodyPr wrap="square" rtlCol="0">
            <a:spAutoFit/>
          </a:bodyPr>
          <a:lstStyle/>
          <a:p>
            <a:r>
              <a:rPr lang="en-US" b="1" dirty="0"/>
              <a:t>Assumption:  </a:t>
            </a:r>
            <a:r>
              <a:rPr lang="en-US" dirty="0"/>
              <a:t>The </a:t>
            </a:r>
            <a:r>
              <a:rPr lang="en-US" dirty="0">
                <a:solidFill>
                  <a:schemeClr val="accent2">
                    <a:lumMod val="75000"/>
                  </a:schemeClr>
                </a:solidFill>
              </a:rPr>
              <a:t>cardiac</a:t>
            </a:r>
            <a:r>
              <a:rPr lang="en-US" dirty="0"/>
              <a:t> and </a:t>
            </a:r>
            <a:r>
              <a:rPr lang="en-US" dirty="0">
                <a:solidFill>
                  <a:schemeClr val="accent2">
                    <a:lumMod val="75000"/>
                  </a:schemeClr>
                </a:solidFill>
              </a:rPr>
              <a:t>respiratory</a:t>
            </a:r>
            <a:r>
              <a:rPr lang="en-US" dirty="0"/>
              <a:t> artifacts in a voxel timeseries are </a:t>
            </a:r>
            <a:r>
              <a:rPr lang="en-US" dirty="0">
                <a:solidFill>
                  <a:schemeClr val="accent2">
                    <a:lumMod val="75000"/>
                  </a:schemeClr>
                </a:solidFill>
              </a:rPr>
              <a:t>quasi-periodic</a:t>
            </a:r>
            <a:r>
              <a:rPr lang="en-US" dirty="0"/>
              <a:t>.</a:t>
            </a:r>
          </a:p>
          <a:p>
            <a:r>
              <a:rPr lang="en-US" dirty="0"/>
              <a:t>	       Whatever remains </a:t>
            </a:r>
            <a:r>
              <a:rPr lang="en-US" dirty="0">
                <a:sym typeface="Wingdings" panose="05000000000000000000" pitchFamily="2" charset="2"/>
              </a:rPr>
              <a:t> </a:t>
            </a:r>
            <a:r>
              <a:rPr lang="en-US" dirty="0"/>
              <a:t>brain activity</a:t>
            </a:r>
          </a:p>
        </p:txBody>
      </p:sp>
      <p:pic>
        <p:nvPicPr>
          <p:cNvPr id="3074" name="Picture 2" descr="https://i.ytimg.com/vi/5fr0Rj4oXmQ/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4193973"/>
            <a:ext cx="3432174" cy="193059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881743" y="3724692"/>
            <a:ext cx="1219200" cy="369332"/>
          </a:xfrm>
          <a:prstGeom prst="rect">
            <a:avLst/>
          </a:prstGeom>
          <a:noFill/>
        </p:spPr>
        <p:txBody>
          <a:bodyPr wrap="square" rtlCol="0">
            <a:spAutoFit/>
          </a:bodyPr>
          <a:lstStyle/>
          <a:p>
            <a:r>
              <a:rPr lang="en-US" dirty="0"/>
              <a:t>ECG</a:t>
            </a:r>
          </a:p>
        </p:txBody>
      </p:sp>
      <mc:AlternateContent xmlns:mc="http://schemas.openxmlformats.org/markup-compatibility/2006" xmlns:a14="http://schemas.microsoft.com/office/drawing/2010/main">
        <mc:Choice Requires="a14">
          <p:sp>
            <p:nvSpPr>
              <p:cNvPr id="3" name="Rectangle 2"/>
              <p:cNvSpPr/>
              <p:nvPr/>
            </p:nvSpPr>
            <p:spPr>
              <a:xfrm>
                <a:off x="1236808" y="2119815"/>
                <a:ext cx="284154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sz="1600" i="1" smtClean="0">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φ</m:t>
                              </m:r>
                            </m:e>
                            <m:sub>
                              <m:r>
                                <a:rPr lang="en-US" sz="1600" i="1">
                                  <a:latin typeface="Cambria Math" panose="02040503050406030204" pitchFamily="18" charset="0"/>
                                </a:rPr>
                                <m:t>𝑐</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0">
                              <a:latin typeface="Cambria Math" panose="02040503050406030204" pitchFamily="18" charset="0"/>
                            </a:rPr>
                            <m:t>=2</m:t>
                          </m:r>
                          <m:r>
                            <a:rPr lang="en-US" sz="1600" i="1">
                              <a:latin typeface="Cambria Math" panose="02040503050406030204" pitchFamily="18" charset="0"/>
                            </a:rPr>
                            <m:t>𝜋</m:t>
                          </m:r>
                          <m:r>
                            <a:rPr lang="en-US" sz="1600" i="0">
                              <a:latin typeface="Cambria Math" panose="02040503050406030204" pitchFamily="18" charset="0"/>
                            </a:rPr>
                            <m:t>(</m:t>
                          </m:r>
                          <m:r>
                            <a:rPr lang="en-US" sz="1600" i="1">
                              <a:latin typeface="Cambria Math" panose="02040503050406030204" pitchFamily="18" charset="0"/>
                            </a:rPr>
                            <m:t>𝑡</m:t>
                          </m:r>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0">
                                  <a:latin typeface="Cambria Math" panose="02040503050406030204" pitchFamily="18" charset="0"/>
                                </a:rPr>
                                <m:t>1</m:t>
                              </m:r>
                            </m:sub>
                          </m:sSub>
                          <m:f>
                            <m:fPr>
                              <m:type m:val="lin"/>
                              <m:ctrlPr>
                                <a:rPr lang="en-US" sz="1600" i="1">
                                  <a:latin typeface="Cambria Math" panose="02040503050406030204" pitchFamily="18" charset="0"/>
                                </a:rPr>
                              </m:ctrlPr>
                            </m:fPr>
                            <m:num>
                              <m:r>
                                <a:rPr lang="en-US" sz="1600" i="0">
                                  <a:latin typeface="Cambria Math" panose="02040503050406030204" pitchFamily="18" charset="0"/>
                                </a:rPr>
                                <m:t>)</m:t>
                              </m:r>
                            </m:num>
                            <m:den>
                              <m:r>
                                <a:rPr lang="en-US" sz="1600" i="0">
                                  <a:latin typeface="Cambria Math" panose="02040503050406030204" pitchFamily="18" charset="0"/>
                                </a:rPr>
                                <m:t>(</m:t>
                              </m:r>
                            </m:den>
                          </m:f>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0">
                                  <a:latin typeface="Cambria Math" panose="02040503050406030204" pitchFamily="18" charset="0"/>
                                </a:rPr>
                                <m:t>2</m:t>
                              </m:r>
                            </m:sub>
                          </m:sSub>
                          <m:r>
                            <a:rPr lang="en-US" sz="1600" i="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0">
                                  <a:latin typeface="Cambria Math" panose="02040503050406030204" pitchFamily="18" charset="0"/>
                                </a:rPr>
                                <m:t>1</m:t>
                              </m:r>
                            </m:sub>
                          </m:sSub>
                        </m:e>
                      </m:d>
                    </m:oMath>
                  </m:oMathPara>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1236808" y="2119815"/>
                <a:ext cx="2841547" cy="338554"/>
              </a:xfrm>
              <a:prstGeom prst="rect">
                <a:avLst/>
              </a:prstGeom>
              <a:blipFill>
                <a:blip r:embed="rId4"/>
                <a:stretch>
                  <a:fillRect t="-110909" r="-14807" b="-17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249486" y="2696545"/>
                <a:ext cx="3703514" cy="7488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𝑟</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0">
                          <a:latin typeface="Cambria Math" panose="02040503050406030204" pitchFamily="18" charset="0"/>
                        </a:rPr>
                        <m:t>=</m:t>
                      </m:r>
                      <m:r>
                        <a:rPr lang="en-US" sz="1600" i="1">
                          <a:latin typeface="Cambria Math" panose="02040503050406030204" pitchFamily="18" charset="0"/>
                        </a:rPr>
                        <m:t>𝜋</m:t>
                      </m:r>
                      <m:f>
                        <m:fPr>
                          <m:ctrlPr>
                            <a:rPr lang="en-US" sz="1600" i="1">
                              <a:latin typeface="Cambria Math" panose="02040503050406030204" pitchFamily="18" charset="0"/>
                            </a:rPr>
                          </m:ctrlPr>
                        </m:fPr>
                        <m:num>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𝑏</m:t>
                              </m:r>
                              <m:r>
                                <a:rPr lang="en-US" sz="1600" i="0">
                                  <a:latin typeface="Cambria Math" panose="02040503050406030204" pitchFamily="18" charset="0"/>
                                </a:rPr>
                                <m:t>=1</m:t>
                              </m:r>
                            </m:sub>
                            <m:sup>
                              <m:r>
                                <a:rPr lang="en-US" sz="1600" i="0">
                                  <a:latin typeface="Cambria Math" panose="02040503050406030204" pitchFamily="18" charset="0"/>
                                </a:rPr>
                                <m:t>100∙</m:t>
                              </m:r>
                              <m:r>
                                <a:rPr lang="en-US" sz="1600" i="1">
                                  <a:latin typeface="Cambria Math" panose="02040503050406030204" pitchFamily="18" charset="0"/>
                                </a:rPr>
                                <m:t>𝑟𝑛𝑑</m:t>
                              </m:r>
                              <m:d>
                                <m:dPr>
                                  <m:ctrlPr>
                                    <a:rPr lang="en-US" sz="1600" i="1">
                                      <a:latin typeface="Cambria Math" panose="02040503050406030204" pitchFamily="18" charset="0"/>
                                    </a:rPr>
                                  </m:ctrlPr>
                                </m:dPr>
                                <m:e>
                                  <m:d>
                                    <m:dPr>
                                      <m:begChr m:val=""/>
                                      <m:ctrlPr>
                                        <a:rPr lang="en-US" sz="1600" i="1">
                                          <a:latin typeface="Cambria Math" panose="02040503050406030204" pitchFamily="18" charset="0"/>
                                        </a:rPr>
                                      </m:ctrlPr>
                                    </m:dPr>
                                    <m:e>
                                      <m:r>
                                        <a:rPr lang="en-US" sz="1600" i="1">
                                          <a:latin typeface="Cambria Math" panose="02040503050406030204" pitchFamily="18" charset="0"/>
                                        </a:rPr>
                                        <m:t>𝑅</m:t>
                                      </m:r>
                                      <m:r>
                                        <a:rPr lang="en-US" sz="1600" i="0">
                                          <a:latin typeface="Cambria Math" panose="02040503050406030204" pitchFamily="18" charset="0"/>
                                        </a:rPr>
                                        <m:t>(</m:t>
                                      </m:r>
                                      <m:r>
                                        <a:rPr lang="en-US" sz="1600" i="1">
                                          <a:latin typeface="Cambria Math" panose="02040503050406030204" pitchFamily="18" charset="0"/>
                                        </a:rPr>
                                        <m:t>𝑡</m:t>
                                      </m:r>
                                    </m:e>
                                  </m:d>
                                </m:e>
                              </m:d>
                              <m:r>
                                <a:rPr lang="en-US" sz="1600" i="0">
                                  <a:latin typeface="Cambria Math" panose="02040503050406030204" pitchFamily="18" charset="0"/>
                                </a:rPr>
                                <m:t> </m:t>
                              </m:r>
                            </m:sup>
                            <m:e>
                              <m:r>
                                <a:rPr lang="en-US" sz="1600" i="1">
                                  <a:latin typeface="Cambria Math" panose="02040503050406030204" pitchFamily="18" charset="0"/>
                                </a:rPr>
                                <m:t>𝐻</m:t>
                              </m:r>
                              <m:d>
                                <m:dPr>
                                  <m:ctrlPr>
                                    <a:rPr lang="en-US" sz="1600" i="1">
                                      <a:latin typeface="Cambria Math" panose="02040503050406030204" pitchFamily="18" charset="0"/>
                                    </a:rPr>
                                  </m:ctrlPr>
                                </m:dPr>
                                <m:e>
                                  <m:r>
                                    <a:rPr lang="en-US" sz="1600" i="1">
                                      <a:latin typeface="Cambria Math" panose="02040503050406030204" pitchFamily="18" charset="0"/>
                                    </a:rPr>
                                    <m:t>𝑏</m:t>
                                  </m:r>
                                </m:e>
                              </m:d>
                            </m:e>
                          </m:nary>
                        </m:num>
                        <m:den>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𝑏</m:t>
                              </m:r>
                              <m:r>
                                <a:rPr lang="en-US" sz="1600" i="0">
                                  <a:latin typeface="Cambria Math" panose="02040503050406030204" pitchFamily="18" charset="0"/>
                                </a:rPr>
                                <m:t>=1</m:t>
                              </m:r>
                            </m:sub>
                            <m:sup>
                              <m:r>
                                <a:rPr lang="en-US" sz="1600" i="0">
                                  <a:latin typeface="Cambria Math" panose="02040503050406030204" pitchFamily="18" charset="0"/>
                                </a:rPr>
                                <m:t>100</m:t>
                              </m:r>
                            </m:sup>
                            <m:e>
                              <m:r>
                                <a:rPr lang="en-US" sz="1600" i="1">
                                  <a:latin typeface="Cambria Math" panose="02040503050406030204" pitchFamily="18" charset="0"/>
                                </a:rPr>
                                <m:t>𝐻</m:t>
                              </m:r>
                              <m:d>
                                <m:dPr>
                                  <m:ctrlPr>
                                    <a:rPr lang="en-US" sz="1600" i="1">
                                      <a:latin typeface="Cambria Math" panose="02040503050406030204" pitchFamily="18" charset="0"/>
                                    </a:rPr>
                                  </m:ctrlPr>
                                </m:dPr>
                                <m:e>
                                  <m:r>
                                    <a:rPr lang="en-US" sz="1600" i="1">
                                      <a:latin typeface="Cambria Math" panose="02040503050406030204" pitchFamily="18" charset="0"/>
                                    </a:rPr>
                                    <m:t>𝑏</m:t>
                                  </m:r>
                                </m:e>
                              </m:d>
                            </m:e>
                          </m:nary>
                        </m:den>
                      </m:f>
                      <m:r>
                        <a:rPr lang="en-US" sz="1600" i="1">
                          <a:latin typeface="Cambria Math" panose="02040503050406030204" pitchFamily="18" charset="0"/>
                        </a:rPr>
                        <m:t>𝑠𝑔𝑛</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𝑑𝑅</m:t>
                              </m:r>
                            </m:num>
                            <m:den>
                              <m:r>
                                <a:rPr lang="en-US" sz="1600" i="1">
                                  <a:latin typeface="Cambria Math" panose="02040503050406030204" pitchFamily="18" charset="0"/>
                                </a:rPr>
                                <m:t>𝑑𝑡</m:t>
                              </m:r>
                            </m:den>
                          </m:f>
                        </m:e>
                      </m:d>
                    </m:oMath>
                  </m:oMathPara>
                </a14:m>
                <a:endParaRPr lang="en-US" sz="1600" dirty="0"/>
              </a:p>
            </p:txBody>
          </p:sp>
        </mc:Choice>
        <mc:Fallback xmlns="">
          <p:sp>
            <p:nvSpPr>
              <p:cNvPr id="4" name="Rectangle 3"/>
              <p:cNvSpPr>
                <a:spLocks noRot="1" noChangeAspect="1" noMove="1" noResize="1" noEditPoints="1" noAdjustHandles="1" noChangeArrowheads="1" noChangeShapeType="1" noTextEdit="1"/>
              </p:cNvSpPr>
              <p:nvPr/>
            </p:nvSpPr>
            <p:spPr>
              <a:xfrm>
                <a:off x="1249486" y="2696545"/>
                <a:ext cx="3703514" cy="74885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391400" y="2133600"/>
                <a:ext cx="3461396" cy="7741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600" i="1" smtClean="0">
                              <a:latin typeface="Cambria Math" panose="02040503050406030204" pitchFamily="18" charset="0"/>
                            </a:rPr>
                          </m:ctrlPr>
                        </m:sSubSupPr>
                        <m:e>
                          <m:r>
                            <a:rPr lang="en-US" sz="1600" i="1">
                              <a:latin typeface="Cambria Math" panose="02040503050406030204" pitchFamily="18" charset="0"/>
                            </a:rPr>
                            <m:t>𝑎</m:t>
                          </m:r>
                        </m:e>
                        <m:sub>
                          <m:r>
                            <a:rPr lang="en-US" sz="1600" i="1">
                              <a:latin typeface="Cambria Math" panose="02040503050406030204" pitchFamily="18" charset="0"/>
                            </a:rPr>
                            <m:t>𝑚</m:t>
                          </m:r>
                        </m:sub>
                        <m:sup>
                          <m:r>
                            <a:rPr lang="en-US" sz="1600" i="1">
                              <a:latin typeface="Cambria Math" panose="02040503050406030204" pitchFamily="18" charset="0"/>
                            </a:rPr>
                            <m:t>𝑥</m:t>
                          </m:r>
                        </m:sup>
                      </m:sSubSup>
                      <m:r>
                        <a:rPr lang="en-US" sz="1600" i="0">
                          <a:latin typeface="Cambria Math" panose="02040503050406030204" pitchFamily="18" charset="0"/>
                        </a:rPr>
                        <m:t>=</m:t>
                      </m:r>
                      <m:f>
                        <m:fPr>
                          <m:ctrlPr>
                            <a:rPr lang="en-US" sz="1600" i="1">
                              <a:latin typeface="Cambria Math" panose="02040503050406030204" pitchFamily="18" charset="0"/>
                            </a:rPr>
                          </m:ctrlPr>
                        </m:fPr>
                        <m:num>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𝑛</m:t>
                              </m:r>
                              <m:r>
                                <a:rPr lang="en-US" sz="1600" i="0">
                                  <a:latin typeface="Cambria Math" panose="02040503050406030204" pitchFamily="18" charset="0"/>
                                </a:rPr>
                                <m:t>=1</m:t>
                              </m:r>
                            </m:sub>
                            <m:sup>
                              <m:r>
                                <a:rPr lang="en-US" sz="1600" i="1">
                                  <a:latin typeface="Cambria Math" panose="02040503050406030204" pitchFamily="18" charset="0"/>
                                </a:rPr>
                                <m:t>𝑁</m:t>
                              </m:r>
                            </m:sup>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𝑦</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𝑛</m:t>
                                          </m:r>
                                        </m:sub>
                                      </m:sSub>
                                    </m:e>
                                  </m:d>
                                  <m:r>
                                    <a:rPr lang="en-US" sz="1600" i="0">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d>
                            </m:e>
                          </m:nary>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d>
                                <m:dPr>
                                  <m:ctrlPr>
                                    <a:rPr lang="en-US" sz="1600" i="1">
                                      <a:latin typeface="Cambria Math" panose="02040503050406030204" pitchFamily="18" charset="0"/>
                                    </a:rPr>
                                  </m:ctrlPr>
                                </m:dPr>
                                <m:e>
                                  <m:r>
                                    <a:rPr lang="en-US" sz="1600" i="1">
                                      <a:latin typeface="Cambria Math" panose="02040503050406030204" pitchFamily="18" charset="0"/>
                                    </a:rPr>
                                    <m:t>𝑚</m:t>
                                  </m:r>
                                  <m:sSub>
                                    <m:sSubPr>
                                      <m:ctrlPr>
                                        <a:rPr lang="en-US" sz="1600" i="1">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𝑥</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𝑛</m:t>
                                          </m:r>
                                        </m:sub>
                                      </m:sSub>
                                    </m:e>
                                  </m:d>
                                </m:e>
                              </m:d>
                            </m:e>
                          </m:func>
                        </m:num>
                        <m:den>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𝑛</m:t>
                              </m:r>
                              <m:r>
                                <a:rPr lang="en-US" sz="1600" i="0">
                                  <a:latin typeface="Cambria Math" panose="02040503050406030204" pitchFamily="18" charset="0"/>
                                </a:rPr>
                                <m:t>=1</m:t>
                              </m:r>
                            </m:sub>
                            <m:sup>
                              <m:r>
                                <a:rPr lang="en-US" sz="1600" i="1">
                                  <a:latin typeface="Cambria Math" panose="02040503050406030204" pitchFamily="18" charset="0"/>
                                </a:rPr>
                                <m:t>𝑁</m:t>
                              </m:r>
                            </m:sup>
                            <m:e>
                              <m:func>
                                <m:funcPr>
                                  <m:ctrlPr>
                                    <a:rPr lang="en-US" sz="1600" i="1">
                                      <a:latin typeface="Cambria Math" panose="02040503050406030204" pitchFamily="18" charset="0"/>
                                    </a:rPr>
                                  </m:ctrlPr>
                                </m:funcPr>
                                <m:fName>
                                  <m:sSup>
                                    <m:sSupPr>
                                      <m:ctrlPr>
                                        <a:rPr lang="en-US" sz="1600" i="1">
                                          <a:latin typeface="Cambria Math" panose="02040503050406030204" pitchFamily="18" charset="0"/>
                                        </a:rPr>
                                      </m:ctrlPr>
                                    </m:sSupPr>
                                    <m:e>
                                      <m:r>
                                        <m:rPr>
                                          <m:sty m:val="p"/>
                                        </m:rPr>
                                        <a:rPr lang="en-US" sz="1600" i="0">
                                          <a:latin typeface="Cambria Math" panose="02040503050406030204" pitchFamily="18" charset="0"/>
                                        </a:rPr>
                                        <m:t>cos</m:t>
                                      </m:r>
                                    </m:e>
                                    <m:sup>
                                      <m:r>
                                        <a:rPr lang="en-US" sz="1600" i="0">
                                          <a:latin typeface="Cambria Math" panose="02040503050406030204" pitchFamily="18" charset="0"/>
                                        </a:rPr>
                                        <m:t>2</m:t>
                                      </m:r>
                                    </m:sup>
                                  </m:sSup>
                                </m:fName>
                                <m:e>
                                  <m:d>
                                    <m:dPr>
                                      <m:ctrlPr>
                                        <a:rPr lang="en-US" sz="1600" i="1">
                                          <a:latin typeface="Cambria Math" panose="02040503050406030204" pitchFamily="18" charset="0"/>
                                        </a:rPr>
                                      </m:ctrlPr>
                                    </m:dPr>
                                    <m:e>
                                      <m:r>
                                        <a:rPr lang="en-US" sz="1600" i="1">
                                          <a:latin typeface="Cambria Math" panose="02040503050406030204" pitchFamily="18" charset="0"/>
                                        </a:rPr>
                                        <m:t>𝑚</m:t>
                                      </m:r>
                                      <m:sSub>
                                        <m:sSubPr>
                                          <m:ctrlPr>
                                            <a:rPr lang="en-US" sz="1600" i="1">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𝜒</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𝑛</m:t>
                                              </m:r>
                                            </m:sub>
                                          </m:sSub>
                                        </m:e>
                                      </m:d>
                                    </m:e>
                                  </m:d>
                                </m:e>
                              </m:func>
                            </m:e>
                          </m:nary>
                        </m:den>
                      </m:f>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7391400" y="2133600"/>
                <a:ext cx="3461396" cy="77412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7396001" y="3083978"/>
                <a:ext cx="3424399" cy="7741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𝑚</m:t>
                          </m:r>
                        </m:sub>
                        <m:sup>
                          <m:r>
                            <a:rPr lang="en-US" sz="1600" i="1">
                              <a:latin typeface="Cambria Math" panose="02040503050406030204" pitchFamily="18" charset="0"/>
                            </a:rPr>
                            <m:t>𝑥</m:t>
                          </m:r>
                        </m:sup>
                      </m:sSubSup>
                      <m:r>
                        <a:rPr lang="en-US" sz="1600" i="0">
                          <a:latin typeface="Cambria Math" panose="02040503050406030204" pitchFamily="18" charset="0"/>
                        </a:rPr>
                        <m:t>=</m:t>
                      </m:r>
                      <m:f>
                        <m:fPr>
                          <m:ctrlPr>
                            <a:rPr lang="en-US" sz="1600" i="1">
                              <a:latin typeface="Cambria Math" panose="02040503050406030204" pitchFamily="18" charset="0"/>
                            </a:rPr>
                          </m:ctrlPr>
                        </m:fPr>
                        <m:num>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𝑛</m:t>
                              </m:r>
                              <m:r>
                                <a:rPr lang="en-US" sz="1600" i="0">
                                  <a:latin typeface="Cambria Math" panose="02040503050406030204" pitchFamily="18" charset="0"/>
                                </a:rPr>
                                <m:t>=1</m:t>
                              </m:r>
                            </m:sub>
                            <m:sup>
                              <m:r>
                                <a:rPr lang="en-US" sz="1600" i="1">
                                  <a:latin typeface="Cambria Math" panose="02040503050406030204" pitchFamily="18" charset="0"/>
                                </a:rPr>
                                <m:t>𝑁</m:t>
                              </m:r>
                            </m:sup>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𝑦</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𝑛</m:t>
                                          </m:r>
                                        </m:sub>
                                      </m:sSub>
                                    </m:e>
                                  </m:d>
                                  <m:r>
                                    <a:rPr lang="en-US" sz="1600" i="0">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d>
                            </m:e>
                          </m:nary>
                          <m:r>
                            <a:rPr lang="en-US" sz="1600" i="0">
                              <a:latin typeface="Cambria Math" panose="02040503050406030204" pitchFamily="18" charset="0"/>
                            </a:rPr>
                            <m:t>]</m:t>
                          </m:r>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d>
                                <m:dPr>
                                  <m:ctrlPr>
                                    <a:rPr lang="en-US" sz="1600" i="1">
                                      <a:latin typeface="Cambria Math" panose="02040503050406030204" pitchFamily="18" charset="0"/>
                                    </a:rPr>
                                  </m:ctrlPr>
                                </m:dPr>
                                <m:e>
                                  <m:r>
                                    <a:rPr lang="en-US" sz="1600" i="1">
                                      <a:latin typeface="Cambria Math" panose="02040503050406030204" pitchFamily="18" charset="0"/>
                                    </a:rPr>
                                    <m:t>𝑚</m:t>
                                  </m:r>
                                  <m:sSub>
                                    <m:sSubPr>
                                      <m:ctrlPr>
                                        <a:rPr lang="en-US" sz="1600" i="1">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𝑥</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𝑛</m:t>
                                          </m:r>
                                        </m:sub>
                                      </m:sSub>
                                    </m:e>
                                  </m:d>
                                </m:e>
                              </m:d>
                            </m:e>
                          </m:func>
                        </m:num>
                        <m:den>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𝑛</m:t>
                              </m:r>
                              <m:r>
                                <a:rPr lang="en-US" sz="1600" i="0">
                                  <a:latin typeface="Cambria Math" panose="02040503050406030204" pitchFamily="18" charset="0"/>
                                </a:rPr>
                                <m:t>=1</m:t>
                              </m:r>
                            </m:sub>
                            <m:sup>
                              <m:r>
                                <a:rPr lang="en-US" sz="1600" i="1">
                                  <a:latin typeface="Cambria Math" panose="02040503050406030204" pitchFamily="18" charset="0"/>
                                </a:rPr>
                                <m:t>𝑁</m:t>
                              </m:r>
                            </m:sup>
                            <m:e>
                              <m:func>
                                <m:funcPr>
                                  <m:ctrlPr>
                                    <a:rPr lang="en-US" sz="1600" i="1">
                                      <a:latin typeface="Cambria Math" panose="02040503050406030204" pitchFamily="18" charset="0"/>
                                    </a:rPr>
                                  </m:ctrlPr>
                                </m:funcPr>
                                <m:fName>
                                  <m:sSup>
                                    <m:sSupPr>
                                      <m:ctrlPr>
                                        <a:rPr lang="en-US" sz="1600" i="1">
                                          <a:latin typeface="Cambria Math" panose="02040503050406030204" pitchFamily="18" charset="0"/>
                                        </a:rPr>
                                      </m:ctrlPr>
                                    </m:sSupPr>
                                    <m:e>
                                      <m:r>
                                        <m:rPr>
                                          <m:sty m:val="p"/>
                                        </m:rPr>
                                        <a:rPr lang="en-US" sz="1600" i="0">
                                          <a:latin typeface="Cambria Math" panose="02040503050406030204" pitchFamily="18" charset="0"/>
                                        </a:rPr>
                                        <m:t>sin</m:t>
                                      </m:r>
                                    </m:e>
                                    <m:sup>
                                      <m:r>
                                        <a:rPr lang="en-US" sz="1600" i="0">
                                          <a:latin typeface="Cambria Math" panose="02040503050406030204" pitchFamily="18" charset="0"/>
                                        </a:rPr>
                                        <m:t>2</m:t>
                                      </m:r>
                                    </m:sup>
                                  </m:sSup>
                                </m:fName>
                                <m:e>
                                  <m:d>
                                    <m:dPr>
                                      <m:ctrlPr>
                                        <a:rPr lang="en-US" sz="1600" i="1">
                                          <a:latin typeface="Cambria Math" panose="02040503050406030204" pitchFamily="18" charset="0"/>
                                        </a:rPr>
                                      </m:ctrlPr>
                                    </m:dPr>
                                    <m:e>
                                      <m:r>
                                        <a:rPr lang="en-US" sz="1600" i="1">
                                          <a:latin typeface="Cambria Math" panose="02040503050406030204" pitchFamily="18" charset="0"/>
                                        </a:rPr>
                                        <m:t>𝑚</m:t>
                                      </m:r>
                                      <m:sSub>
                                        <m:sSubPr>
                                          <m:ctrlPr>
                                            <a:rPr lang="en-US" sz="1600" i="1">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𝜒</m:t>
                                          </m:r>
                                        </m:sub>
                                      </m:sSub>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𝑡</m:t>
                                              </m:r>
                                            </m:e>
                                            <m:sub>
                                              <m:r>
                                                <a:rPr lang="en-US" sz="1600" i="1">
                                                  <a:latin typeface="Cambria Math" panose="02040503050406030204" pitchFamily="18" charset="0"/>
                                                </a:rPr>
                                                <m:t>𝑛</m:t>
                                              </m:r>
                                            </m:sub>
                                          </m:sSub>
                                        </m:e>
                                      </m:d>
                                    </m:e>
                                  </m:d>
                                </m:e>
                              </m:func>
                            </m:e>
                          </m:nary>
                        </m:den>
                      </m:f>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7396001" y="3083978"/>
                <a:ext cx="3424399" cy="77412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346574" y="5220665"/>
                <a:ext cx="7572245" cy="7846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𝑦</m:t>
                          </m:r>
                        </m:e>
                        <m:sub>
                          <m:r>
                            <a:rPr lang="en-US" sz="1600" b="0" i="1" smtClean="0">
                              <a:latin typeface="Cambria Math" panose="02040503050406030204" pitchFamily="18" charset="0"/>
                            </a:rPr>
                            <m:t>𝑏</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0">
                          <a:latin typeface="Cambria Math" panose="02040503050406030204" pitchFamily="18" charset="0"/>
                        </a:rPr>
                        <m:t>=</m:t>
                      </m:r>
                      <m:r>
                        <a:rPr lang="en-US" sz="1600" i="1">
                          <a:latin typeface="Cambria Math" panose="02040503050406030204" pitchFamily="18" charset="0"/>
                        </a:rPr>
                        <m:t>𝑦</m:t>
                      </m:r>
                      <m:d>
                        <m:dPr>
                          <m:ctrlPr>
                            <a:rPr lang="en-US" sz="1600" i="1">
                              <a:latin typeface="Cambria Math" panose="02040503050406030204" pitchFamily="18" charset="0"/>
                            </a:rPr>
                          </m:ctrlPr>
                        </m:dPr>
                        <m:e>
                          <m:r>
                            <a:rPr lang="en-US" sz="1600" i="1">
                              <a:latin typeface="Cambria Math" panose="02040503050406030204" pitchFamily="18" charset="0"/>
                            </a:rPr>
                            <m:t>𝑡</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𝑚</m:t>
                          </m:r>
                          <m:r>
                            <a:rPr lang="en-US" sz="1600" i="0">
                              <a:latin typeface="Cambria Math" panose="02040503050406030204" pitchFamily="18" charset="0"/>
                            </a:rPr>
                            <m:t>=1</m:t>
                          </m:r>
                        </m:sub>
                        <m:sup>
                          <m:r>
                            <a:rPr lang="en-US" sz="1600" i="1">
                              <a:latin typeface="Cambria Math" panose="02040503050406030204" pitchFamily="18" charset="0"/>
                            </a:rPr>
                            <m:t>𝑀</m:t>
                          </m:r>
                        </m:sup>
                        <m:e>
                          <m:sSubSup>
                            <m:sSubSupPr>
                              <m:ctrlPr>
                                <a:rPr lang="en-US" sz="1600" i="1">
                                  <a:latin typeface="Cambria Math" panose="02040503050406030204" pitchFamily="18" charset="0"/>
                                </a:rPr>
                              </m:ctrlPr>
                            </m:sSubSupPr>
                            <m:e>
                              <m:r>
                                <a:rPr lang="en-US" sz="1600" i="1">
                                  <a:latin typeface="Cambria Math" panose="02040503050406030204" pitchFamily="18" charset="0"/>
                                </a:rPr>
                                <m:t>𝑎</m:t>
                              </m:r>
                            </m:e>
                            <m:sub>
                              <m:r>
                                <a:rPr lang="en-US" sz="1600" i="1">
                                  <a:latin typeface="Cambria Math" panose="02040503050406030204" pitchFamily="18" charset="0"/>
                                </a:rPr>
                                <m:t>𝑚</m:t>
                              </m:r>
                            </m:sub>
                            <m:sup>
                              <m:r>
                                <a:rPr lang="en-US" sz="1600" i="1">
                                  <a:latin typeface="Cambria Math" panose="02040503050406030204" pitchFamily="18" charset="0"/>
                                </a:rPr>
                                <m:t>𝑐</m:t>
                              </m:r>
                            </m:sup>
                          </m:sSubSup>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d>
                                <m:dPr>
                                  <m:ctrlPr>
                                    <a:rPr lang="en-US" sz="1600" i="1">
                                      <a:latin typeface="Cambria Math" panose="02040503050406030204" pitchFamily="18" charset="0"/>
                                    </a:rPr>
                                  </m:ctrlPr>
                                </m:dPr>
                                <m:e>
                                  <m:r>
                                    <a:rPr lang="en-US" sz="1600" i="1">
                                      <a:latin typeface="Cambria Math" panose="02040503050406030204" pitchFamily="18" charset="0"/>
                                    </a:rPr>
                                    <m:t>𝑚</m:t>
                                  </m:r>
                                  <m:sSub>
                                    <m:sSubPr>
                                      <m:ctrlPr>
                                        <a:rPr lang="en-US" sz="1600" i="1">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𝑐</m:t>
                                      </m:r>
                                    </m:sub>
                                  </m:sSub>
                                </m:e>
                              </m:d>
                            </m:e>
                          </m:func>
                          <m:r>
                            <a:rPr lang="en-US" sz="1600" i="0">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𝑚</m:t>
                              </m:r>
                            </m:sub>
                            <m:sup>
                              <m:r>
                                <a:rPr lang="en-US" sz="1600" i="1">
                                  <a:latin typeface="Cambria Math" panose="02040503050406030204" pitchFamily="18" charset="0"/>
                                </a:rPr>
                                <m:t>𝑐</m:t>
                              </m:r>
                            </m:sup>
                          </m:sSubSup>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d>
                                <m:dPr>
                                  <m:ctrlPr>
                                    <a:rPr lang="en-US" sz="1600" i="1">
                                      <a:latin typeface="Cambria Math" panose="02040503050406030204" pitchFamily="18" charset="0"/>
                                    </a:rPr>
                                  </m:ctrlPr>
                                </m:dPr>
                                <m:e>
                                  <m:r>
                                    <a:rPr lang="en-US" sz="1600" i="1">
                                      <a:latin typeface="Cambria Math" panose="02040503050406030204" pitchFamily="18" charset="0"/>
                                    </a:rPr>
                                    <m:t>𝑚</m:t>
                                  </m:r>
                                  <m:sSub>
                                    <m:sSubPr>
                                      <m:ctrlPr>
                                        <a:rPr lang="en-US" sz="1600" i="1">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𝑐</m:t>
                                      </m:r>
                                    </m:sub>
                                  </m:sSub>
                                </m:e>
                              </m:d>
                            </m:e>
                          </m:func>
                          <m:r>
                            <a:rPr lang="en-US" sz="1600" i="0">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𝑎</m:t>
                              </m:r>
                            </m:e>
                            <m:sub>
                              <m:r>
                                <a:rPr lang="en-US" sz="1600" i="1">
                                  <a:latin typeface="Cambria Math" panose="02040503050406030204" pitchFamily="18" charset="0"/>
                                </a:rPr>
                                <m:t>𝑚</m:t>
                              </m:r>
                            </m:sub>
                            <m:sup>
                              <m:r>
                                <a:rPr lang="en-US" sz="1600" i="1">
                                  <a:latin typeface="Cambria Math" panose="02040503050406030204" pitchFamily="18" charset="0"/>
                                </a:rPr>
                                <m:t>𝑟</m:t>
                              </m:r>
                            </m:sup>
                          </m:sSubSup>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d>
                                <m:dPr>
                                  <m:ctrlPr>
                                    <a:rPr lang="en-US" sz="1600" i="1">
                                      <a:latin typeface="Cambria Math" panose="02040503050406030204" pitchFamily="18" charset="0"/>
                                    </a:rPr>
                                  </m:ctrlPr>
                                </m:dPr>
                                <m:e>
                                  <m:r>
                                    <a:rPr lang="en-US" sz="1600" i="1">
                                      <a:latin typeface="Cambria Math" panose="02040503050406030204" pitchFamily="18" charset="0"/>
                                    </a:rPr>
                                    <m:t>𝑚</m:t>
                                  </m:r>
                                  <m:sSub>
                                    <m:sSubPr>
                                      <m:ctrlPr>
                                        <a:rPr lang="en-US" sz="1600" i="1">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𝑟</m:t>
                                      </m:r>
                                    </m:sub>
                                  </m:sSub>
                                </m:e>
                              </m:d>
                            </m:e>
                          </m:func>
                          <m:r>
                            <a:rPr lang="en-US" sz="1600" i="0">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𝑚</m:t>
                              </m:r>
                            </m:sub>
                            <m:sup>
                              <m:r>
                                <a:rPr lang="en-US" sz="1600" i="1">
                                  <a:latin typeface="Cambria Math" panose="02040503050406030204" pitchFamily="18" charset="0"/>
                                </a:rPr>
                                <m:t>𝑟</m:t>
                              </m:r>
                            </m:sup>
                          </m:sSubSup>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sin</m:t>
                              </m:r>
                            </m:fName>
                            <m:e>
                              <m:d>
                                <m:dPr>
                                  <m:ctrlPr>
                                    <a:rPr lang="en-US" sz="1600" i="1">
                                      <a:latin typeface="Cambria Math" panose="02040503050406030204" pitchFamily="18" charset="0"/>
                                    </a:rPr>
                                  </m:ctrlPr>
                                </m:dPr>
                                <m:e>
                                  <m:r>
                                    <a:rPr lang="en-US" sz="1600" i="1">
                                      <a:latin typeface="Cambria Math" panose="02040503050406030204" pitchFamily="18" charset="0"/>
                                    </a:rPr>
                                    <m:t>𝑚</m:t>
                                  </m:r>
                                  <m:sSub>
                                    <m:sSubPr>
                                      <m:ctrlPr>
                                        <a:rPr lang="en-US" sz="1600" i="1">
                                          <a:latin typeface="Cambria Math" panose="02040503050406030204" pitchFamily="18" charset="0"/>
                                        </a:rPr>
                                      </m:ctrlPr>
                                    </m:sSubPr>
                                    <m:e>
                                      <m:r>
                                        <a:rPr lang="en-US" sz="1600" i="1">
                                          <a:latin typeface="Cambria Math" panose="02040503050406030204" pitchFamily="18" charset="0"/>
                                        </a:rPr>
                                        <m:t>𝜑</m:t>
                                      </m:r>
                                    </m:e>
                                    <m:sub>
                                      <m:r>
                                        <a:rPr lang="en-US" sz="1600" i="1">
                                          <a:latin typeface="Cambria Math" panose="02040503050406030204" pitchFamily="18" charset="0"/>
                                        </a:rPr>
                                        <m:t>𝑟</m:t>
                                      </m:r>
                                    </m:sub>
                                  </m:sSub>
                                </m:e>
                              </m:d>
                            </m:e>
                          </m:func>
                        </m:e>
                      </m:nary>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4346574" y="5220665"/>
                <a:ext cx="7572245" cy="784638"/>
              </a:xfrm>
              <a:prstGeom prst="rect">
                <a:avLst/>
              </a:prstGeom>
              <a:blipFill>
                <a:blip r:embed="rId8"/>
                <a:stretch>
                  <a:fillRect/>
                </a:stretch>
              </a:blipFill>
            </p:spPr>
            <p:txBody>
              <a:bodyPr/>
              <a:lstStyle/>
              <a:p>
                <a:r>
                  <a:rPr lang="en-US">
                    <a:noFill/>
                  </a:rPr>
                  <a:t> </a:t>
                </a:r>
              </a:p>
            </p:txBody>
          </p:sp>
        </mc:Fallback>
      </mc:AlternateContent>
      <p:sp>
        <p:nvSpPr>
          <p:cNvPr id="16" name="Rectangle 15"/>
          <p:cNvSpPr/>
          <p:nvPr/>
        </p:nvSpPr>
        <p:spPr>
          <a:xfrm>
            <a:off x="881743" y="1905000"/>
            <a:ext cx="4452257" cy="18196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553200" y="1909627"/>
            <a:ext cx="5009891" cy="22843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95800" y="4985518"/>
            <a:ext cx="7423019" cy="1262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p:cNvSpPr/>
          <p:nvPr/>
        </p:nvSpPr>
        <p:spPr>
          <a:xfrm>
            <a:off x="5562600" y="2887117"/>
            <a:ext cx="609600" cy="196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p:cNvSpPr/>
          <p:nvPr/>
        </p:nvSpPr>
        <p:spPr>
          <a:xfrm rot="5400000">
            <a:off x="7868842" y="4519259"/>
            <a:ext cx="413498" cy="1491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635699" y="4521731"/>
            <a:ext cx="1765101" cy="369332"/>
          </a:xfrm>
          <a:prstGeom prst="rect">
            <a:avLst/>
          </a:prstGeom>
        </p:spPr>
        <p:txBody>
          <a:bodyPr wrap="square">
            <a:spAutoFit/>
          </a:bodyPr>
          <a:lstStyle/>
          <a:p>
            <a:r>
              <a:rPr lang="en-US" dirty="0"/>
              <a:t>“Brain activity”</a:t>
            </a:r>
          </a:p>
        </p:txBody>
      </p:sp>
    </p:spTree>
    <p:extLst>
      <p:ext uri="{BB962C8B-B14F-4D97-AF65-F5344CB8AC3E}">
        <p14:creationId xmlns:p14="http://schemas.microsoft.com/office/powerpoint/2010/main" val="211461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P spid="4" grpId="0"/>
      <p:bldP spid="5" grpId="0"/>
      <p:bldP spid="13" grpId="0"/>
      <p:bldP spid="15" grpId="0"/>
      <p:bldP spid="16" grpId="0" animBg="1"/>
      <p:bldP spid="19" grpId="0" animBg="1"/>
      <p:bldP spid="20" grpId="0" animBg="1"/>
      <p:bldP spid="17" grpId="0" animBg="1"/>
      <p:bldP spid="22"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48247" y="1593"/>
            <a:ext cx="6861676" cy="6543167"/>
          </a:xfrm>
          <a:prstGeom prst="rect">
            <a:avLst/>
          </a:prstGeom>
        </p:spPr>
      </p:pic>
      <p:pic>
        <p:nvPicPr>
          <p:cNvPr id="4" name="Picture 3"/>
          <p:cNvPicPr>
            <a:picLocks noChangeAspect="1"/>
          </p:cNvPicPr>
          <p:nvPr/>
        </p:nvPicPr>
        <p:blipFill>
          <a:blip r:embed="rId3"/>
          <a:stretch>
            <a:fillRect/>
          </a:stretch>
        </p:blipFill>
        <p:spPr>
          <a:xfrm>
            <a:off x="5048247" y="1593"/>
            <a:ext cx="6861676" cy="6543167"/>
          </a:xfrm>
          <a:prstGeom prst="rect">
            <a:avLst/>
          </a:prstGeom>
        </p:spPr>
      </p:pic>
      <p:pic>
        <p:nvPicPr>
          <p:cNvPr id="5" name="Picture 4"/>
          <p:cNvPicPr>
            <a:picLocks noChangeAspect="1"/>
          </p:cNvPicPr>
          <p:nvPr/>
        </p:nvPicPr>
        <p:blipFill>
          <a:blip r:embed="rId4"/>
          <a:stretch>
            <a:fillRect/>
          </a:stretch>
        </p:blipFill>
        <p:spPr>
          <a:xfrm>
            <a:off x="5048247" y="1593"/>
            <a:ext cx="6861676" cy="6543167"/>
          </a:xfrm>
          <a:prstGeom prst="rect">
            <a:avLst/>
          </a:prstGeom>
        </p:spPr>
      </p:pic>
      <p:pic>
        <p:nvPicPr>
          <p:cNvPr id="3" name="Picture 2"/>
          <p:cNvPicPr>
            <a:picLocks noChangeAspect="1"/>
          </p:cNvPicPr>
          <p:nvPr/>
        </p:nvPicPr>
        <p:blipFill>
          <a:blip r:embed="rId5"/>
          <a:stretch>
            <a:fillRect/>
          </a:stretch>
        </p:blipFill>
        <p:spPr>
          <a:xfrm>
            <a:off x="5048247" y="1593"/>
            <a:ext cx="6861676" cy="6543167"/>
          </a:xfrm>
          <a:prstGeom prst="rect">
            <a:avLst/>
          </a:prstGeom>
        </p:spPr>
      </p:pic>
      <p:pic>
        <p:nvPicPr>
          <p:cNvPr id="12" name="Picture 11"/>
          <p:cNvPicPr>
            <a:picLocks noChangeAspect="1"/>
          </p:cNvPicPr>
          <p:nvPr/>
        </p:nvPicPr>
        <p:blipFill>
          <a:blip r:embed="rId6"/>
          <a:stretch>
            <a:fillRect/>
          </a:stretch>
        </p:blipFill>
        <p:spPr>
          <a:xfrm>
            <a:off x="5046867" y="0"/>
            <a:ext cx="6861676" cy="6543167"/>
          </a:xfrm>
          <a:prstGeom prst="rect">
            <a:avLst/>
          </a:prstGeom>
        </p:spPr>
      </p:pic>
      <p:cxnSp>
        <p:nvCxnSpPr>
          <p:cNvPr id="6" name="Straight Connector 5"/>
          <p:cNvCxnSpPr/>
          <p:nvPr/>
        </p:nvCxnSpPr>
        <p:spPr>
          <a:xfrm>
            <a:off x="7216342" y="1965308"/>
            <a:ext cx="18288" cy="4356000"/>
          </a:xfrm>
          <a:prstGeom prst="line">
            <a:avLst/>
          </a:prstGeom>
          <a:ln>
            <a:solidFill>
              <a:srgbClr val="FF00FF"/>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167086" y="1785932"/>
            <a:ext cx="18288" cy="4536000"/>
          </a:xfrm>
          <a:prstGeom prst="line">
            <a:avLst/>
          </a:prstGeom>
          <a:ln>
            <a:solidFill>
              <a:srgbClr val="FF00FF"/>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125119" y="1579861"/>
            <a:ext cx="18288" cy="4752000"/>
          </a:xfrm>
          <a:prstGeom prst="line">
            <a:avLst/>
          </a:prstGeom>
          <a:ln>
            <a:solidFill>
              <a:srgbClr val="FF00FF"/>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0078500" y="1469386"/>
            <a:ext cx="18288" cy="4860000"/>
          </a:xfrm>
          <a:prstGeom prst="line">
            <a:avLst/>
          </a:prstGeom>
          <a:ln>
            <a:solidFill>
              <a:srgbClr val="FF00FF"/>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1029892" y="1425397"/>
            <a:ext cx="18288" cy="4932000"/>
          </a:xfrm>
          <a:prstGeom prst="line">
            <a:avLst/>
          </a:prstGeom>
          <a:ln>
            <a:solidFill>
              <a:srgbClr val="FF00FF"/>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57159" y="2034636"/>
            <a:ext cx="18288" cy="4248000"/>
          </a:xfrm>
          <a:prstGeom prst="line">
            <a:avLst/>
          </a:prstGeom>
          <a:ln>
            <a:solidFill>
              <a:srgbClr val="FF00FF"/>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62600" y="6225179"/>
            <a:ext cx="6567434" cy="2135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094149" y="6161775"/>
            <a:ext cx="612559" cy="276999"/>
          </a:xfrm>
          <a:prstGeom prst="rect">
            <a:avLst/>
          </a:prstGeom>
          <a:noFill/>
        </p:spPr>
        <p:txBody>
          <a:bodyPr wrap="square" rtlCol="0">
            <a:spAutoFit/>
          </a:bodyPr>
          <a:lstStyle/>
          <a:p>
            <a:r>
              <a:rPr lang="en-US" sz="1200" dirty="0">
                <a:solidFill>
                  <a:srgbClr val="FF00FF"/>
                </a:solidFill>
              </a:rPr>
              <a:t>TR</a:t>
            </a:r>
          </a:p>
        </p:txBody>
      </p:sp>
      <p:sp>
        <p:nvSpPr>
          <p:cNvPr id="15" name="TextBox 14"/>
          <p:cNvSpPr txBox="1"/>
          <p:nvPr/>
        </p:nvSpPr>
        <p:spPr>
          <a:xfrm>
            <a:off x="7037391" y="6161775"/>
            <a:ext cx="612559" cy="276999"/>
          </a:xfrm>
          <a:prstGeom prst="rect">
            <a:avLst/>
          </a:prstGeom>
          <a:noFill/>
        </p:spPr>
        <p:txBody>
          <a:bodyPr wrap="square" rtlCol="0">
            <a:spAutoFit/>
          </a:bodyPr>
          <a:lstStyle/>
          <a:p>
            <a:r>
              <a:rPr lang="en-US" sz="1200" dirty="0">
                <a:solidFill>
                  <a:srgbClr val="FF00FF"/>
                </a:solidFill>
              </a:rPr>
              <a:t>TR</a:t>
            </a:r>
          </a:p>
        </p:txBody>
      </p:sp>
      <p:sp>
        <p:nvSpPr>
          <p:cNvPr id="16" name="TextBox 15"/>
          <p:cNvSpPr txBox="1"/>
          <p:nvPr/>
        </p:nvSpPr>
        <p:spPr>
          <a:xfrm>
            <a:off x="8042687" y="6161775"/>
            <a:ext cx="612559" cy="276999"/>
          </a:xfrm>
          <a:prstGeom prst="rect">
            <a:avLst/>
          </a:prstGeom>
          <a:noFill/>
        </p:spPr>
        <p:txBody>
          <a:bodyPr wrap="square" rtlCol="0">
            <a:spAutoFit/>
          </a:bodyPr>
          <a:lstStyle/>
          <a:p>
            <a:r>
              <a:rPr lang="en-US" sz="1200" dirty="0">
                <a:solidFill>
                  <a:srgbClr val="FF00FF"/>
                </a:solidFill>
              </a:rPr>
              <a:t>TR</a:t>
            </a:r>
          </a:p>
        </p:txBody>
      </p:sp>
      <p:sp>
        <p:nvSpPr>
          <p:cNvPr id="17" name="TextBox 16"/>
          <p:cNvSpPr txBox="1"/>
          <p:nvPr/>
        </p:nvSpPr>
        <p:spPr>
          <a:xfrm>
            <a:off x="8996717" y="6161775"/>
            <a:ext cx="612559" cy="276999"/>
          </a:xfrm>
          <a:prstGeom prst="rect">
            <a:avLst/>
          </a:prstGeom>
          <a:noFill/>
        </p:spPr>
        <p:txBody>
          <a:bodyPr wrap="square" rtlCol="0">
            <a:spAutoFit/>
          </a:bodyPr>
          <a:lstStyle/>
          <a:p>
            <a:r>
              <a:rPr lang="en-US" sz="1200" dirty="0">
                <a:solidFill>
                  <a:srgbClr val="FF00FF"/>
                </a:solidFill>
              </a:rPr>
              <a:t>TR</a:t>
            </a:r>
          </a:p>
        </p:txBody>
      </p:sp>
      <p:sp>
        <p:nvSpPr>
          <p:cNvPr id="18" name="TextBox 17"/>
          <p:cNvSpPr txBox="1"/>
          <p:nvPr/>
        </p:nvSpPr>
        <p:spPr>
          <a:xfrm>
            <a:off x="9929821" y="6161775"/>
            <a:ext cx="612559" cy="276999"/>
          </a:xfrm>
          <a:prstGeom prst="rect">
            <a:avLst/>
          </a:prstGeom>
          <a:noFill/>
        </p:spPr>
        <p:txBody>
          <a:bodyPr wrap="square" rtlCol="0">
            <a:spAutoFit/>
          </a:bodyPr>
          <a:lstStyle/>
          <a:p>
            <a:r>
              <a:rPr lang="en-US" sz="1200" dirty="0">
                <a:solidFill>
                  <a:srgbClr val="FF00FF"/>
                </a:solidFill>
              </a:rPr>
              <a:t>TR</a:t>
            </a:r>
          </a:p>
        </p:txBody>
      </p:sp>
      <p:sp>
        <p:nvSpPr>
          <p:cNvPr id="19" name="TextBox 18"/>
          <p:cNvSpPr txBox="1"/>
          <p:nvPr/>
        </p:nvSpPr>
        <p:spPr>
          <a:xfrm>
            <a:off x="10876820" y="6161775"/>
            <a:ext cx="612559" cy="276999"/>
          </a:xfrm>
          <a:prstGeom prst="rect">
            <a:avLst/>
          </a:prstGeom>
          <a:noFill/>
        </p:spPr>
        <p:txBody>
          <a:bodyPr wrap="square" rtlCol="0">
            <a:spAutoFit/>
          </a:bodyPr>
          <a:lstStyle/>
          <a:p>
            <a:r>
              <a:rPr lang="en-US" sz="1200" dirty="0">
                <a:solidFill>
                  <a:srgbClr val="FF00FF"/>
                </a:solidFill>
              </a:rPr>
              <a:t>TR</a:t>
            </a:r>
          </a:p>
        </p:txBody>
      </p:sp>
      <p:sp>
        <p:nvSpPr>
          <p:cNvPr id="20" name="Title 1"/>
          <p:cNvSpPr txBox="1">
            <a:spLocks/>
          </p:cNvSpPr>
          <p:nvPr/>
        </p:nvSpPr>
        <p:spPr>
          <a:xfrm>
            <a:off x="685800" y="152400"/>
            <a:ext cx="6386512" cy="777875"/>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400" b="1" kern="1200" spc="-50" baseline="0">
                <a:solidFill>
                  <a:schemeClr val="tx1">
                    <a:lumMod val="75000"/>
                    <a:lumOff val="25000"/>
                  </a:schemeClr>
                </a:solidFill>
                <a:latin typeface="+mn-lt"/>
                <a:ea typeface="+mj-ea"/>
                <a:cs typeface="Arial" panose="020B0604020202020204" pitchFamily="34" charset="0"/>
              </a:defRPr>
            </a:lvl1pPr>
          </a:lstStyle>
          <a:p>
            <a:r>
              <a:rPr lang="en-US" sz="3200" dirty="0">
                <a:solidFill>
                  <a:srgbClr val="335B74"/>
                </a:solidFill>
              </a:rPr>
              <a:t>Steps for RETROICOR</a:t>
            </a:r>
          </a:p>
        </p:txBody>
      </p:sp>
      <p:cxnSp>
        <p:nvCxnSpPr>
          <p:cNvPr id="21" name="Straight Connector 20"/>
          <p:cNvCxnSpPr/>
          <p:nvPr/>
        </p:nvCxnSpPr>
        <p:spPr>
          <a:xfrm>
            <a:off x="685800" y="914400"/>
            <a:ext cx="3657600" cy="15875"/>
          </a:xfrm>
          <a:prstGeom prst="line">
            <a:avLst/>
          </a:prstGeom>
          <a:ln>
            <a:solidFill>
              <a:schemeClr val="tx2"/>
            </a:solidFill>
          </a:ln>
        </p:spPr>
        <p:style>
          <a:lnRef idx="1">
            <a:schemeClr val="accent2"/>
          </a:lnRef>
          <a:fillRef idx="0">
            <a:schemeClr val="accent2"/>
          </a:fillRef>
          <a:effectRef idx="0">
            <a:schemeClr val="accent2"/>
          </a:effectRef>
          <a:fontRef idx="minor">
            <a:schemeClr val="tx1"/>
          </a:fontRef>
        </p:style>
      </p:cxnSp>
      <p:sp>
        <p:nvSpPr>
          <p:cNvPr id="22" name="Content Placeholder 2"/>
          <p:cNvSpPr txBox="1">
            <a:spLocks/>
          </p:cNvSpPr>
          <p:nvPr/>
        </p:nvSpPr>
        <p:spPr>
          <a:xfrm>
            <a:off x="604848" y="1786359"/>
            <a:ext cx="4522972" cy="3776241"/>
          </a:xfrm>
          <a:prstGeom prst="rect">
            <a:avLst/>
          </a:prstGeom>
        </p:spPr>
        <p:txBody>
          <a:bodyPr/>
          <a:lstStyle>
            <a:lvl1pPr marL="342900" indent="-342900" algn="l" defTabSz="914400" rtl="0" eaLnBrk="1" latinLnBrk="0" hangingPunct="1">
              <a:lnSpc>
                <a:spcPct val="100000"/>
              </a:lnSpc>
              <a:spcBef>
                <a:spcPts val="1200"/>
              </a:spcBef>
              <a:spcAft>
                <a:spcPts val="200"/>
              </a:spcAft>
              <a:buClrTx/>
              <a:buSzPct val="100000"/>
              <a:buFont typeface="Arial" panose="020B0604020202020204" pitchFamily="34" charset="0"/>
              <a:buChar char="•"/>
              <a:defRPr sz="2000" b="1" kern="1200">
                <a:solidFill>
                  <a:schemeClr val="tx1"/>
                </a:solidFill>
                <a:latin typeface="+mn-lt"/>
                <a:ea typeface="+mn-ea"/>
                <a:cs typeface="Arial" panose="020B0604020202020204" pitchFamily="34" charset="0"/>
              </a:defRPr>
            </a:lvl1pPr>
            <a:lvl2pPr marL="541338" indent="-182563"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Arial" panose="020B0604020202020204" pitchFamily="34" charset="0"/>
              </a:defRPr>
            </a:lvl2pPr>
            <a:lvl3pPr marL="715963" indent="-182563"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Arial" panose="020B0604020202020204" pitchFamily="34" charset="0"/>
              </a:defRPr>
            </a:lvl3pPr>
            <a:lvl4pPr marL="898525" indent="-182563" algn="l" defTabSz="914400" rtl="0" eaLnBrk="1" latinLnBrk="0" hangingPunct="1">
              <a:lnSpc>
                <a:spcPct val="100000"/>
              </a:lnSpc>
              <a:spcBef>
                <a:spcPts val="200"/>
              </a:spcBef>
              <a:spcAft>
                <a:spcPts val="400"/>
              </a:spcAft>
              <a:buClrTx/>
              <a:buFont typeface="Calibri" pitchFamily="34" charset="0"/>
              <a:buChar char="◦"/>
              <a:defRPr sz="1200" kern="1200">
                <a:solidFill>
                  <a:schemeClr val="tx1"/>
                </a:solidFill>
                <a:latin typeface="+mn-lt"/>
                <a:ea typeface="+mn-ea"/>
                <a:cs typeface="Arial" panose="020B0604020202020204" pitchFamily="34" charset="0"/>
              </a:defRPr>
            </a:lvl4pPr>
            <a:lvl5pPr marL="1071563" indent="-182563" algn="l" defTabSz="914400" rtl="0" eaLnBrk="1" latinLnBrk="0" hangingPunct="1">
              <a:lnSpc>
                <a:spcPct val="100000"/>
              </a:lnSpc>
              <a:spcBef>
                <a:spcPts val="200"/>
              </a:spcBef>
              <a:spcAft>
                <a:spcPts val="400"/>
              </a:spcAft>
              <a:buClrTx/>
              <a:buFont typeface="Calibri" pitchFamily="34" charset="0"/>
              <a:buChar char="◦"/>
              <a:defRPr sz="1200" kern="1200">
                <a:solidFill>
                  <a:schemeClr val="tx1"/>
                </a:solidFill>
                <a:latin typeface="+mn-lt"/>
                <a:ea typeface="+mn-ea"/>
                <a:cs typeface="Arial" panose="020B060402020202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t>Estimation of cardiac artifact:</a:t>
            </a:r>
          </a:p>
          <a:p>
            <a:pPr marL="457200" indent="-457200">
              <a:buFont typeface="+mj-lt"/>
              <a:buAutoNum type="arabicPeriod"/>
            </a:pPr>
            <a:r>
              <a:rPr lang="en-US" b="0" dirty="0"/>
              <a:t>Find peaks (R-waves) in PPG (or ECG) and estimate cardiac phase</a:t>
            </a:r>
          </a:p>
          <a:p>
            <a:pPr marL="457200" indent="-457200">
              <a:buFont typeface="+mj-lt"/>
              <a:buAutoNum type="arabicPeriod"/>
            </a:pPr>
            <a:r>
              <a:rPr lang="en-US" b="0" dirty="0"/>
              <a:t>Construct sinusoids based on the cardiac phase</a:t>
            </a:r>
          </a:p>
          <a:p>
            <a:pPr marL="457200" indent="-457200">
              <a:buFont typeface="+mj-lt"/>
              <a:buAutoNum type="arabicPeriod"/>
            </a:pPr>
            <a:r>
              <a:rPr lang="en-US" b="0" dirty="0"/>
              <a:t>Discretize sinusoids at TR intervals</a:t>
            </a:r>
          </a:p>
          <a:p>
            <a:pPr marL="457200" indent="-457200">
              <a:buFont typeface="+mj-lt"/>
              <a:buAutoNum type="arabicPeriod"/>
            </a:pPr>
            <a:r>
              <a:rPr lang="en-US" b="0" dirty="0"/>
              <a:t>Find linear combination of sinusoids that gives the best fit to the voxel timeseries</a:t>
            </a:r>
          </a:p>
          <a:p>
            <a:pPr marL="701675" lvl="1" indent="-342900">
              <a:buFont typeface="+mj-lt"/>
              <a:buAutoNum type="arabicPeriod"/>
            </a:pPr>
            <a:endParaRPr lang="en-US" dirty="0"/>
          </a:p>
          <a:p>
            <a:pPr marL="701675" lvl="1" indent="-342900">
              <a:buFont typeface="+mj-lt"/>
              <a:buAutoNum type="arabicPeriod"/>
            </a:pPr>
            <a:endParaRPr lang="en-US" dirty="0"/>
          </a:p>
          <a:p>
            <a:pPr marL="701675" lvl="1" indent="-342900">
              <a:buFont typeface="+mj-lt"/>
              <a:buAutoNum type="arabicPeriod"/>
            </a:pPr>
            <a:endParaRPr lang="en-US" dirty="0"/>
          </a:p>
        </p:txBody>
      </p:sp>
      <p:sp>
        <p:nvSpPr>
          <p:cNvPr id="25" name="Slide Number Placeholder 24">
            <a:extLst>
              <a:ext uri="{FF2B5EF4-FFF2-40B4-BE49-F238E27FC236}">
                <a16:creationId xmlns:a16="http://schemas.microsoft.com/office/drawing/2014/main" id="{E7B286AD-7663-4571-A5AE-952A54BC1858}"/>
              </a:ext>
            </a:extLst>
          </p:cNvPr>
          <p:cNvSpPr>
            <a:spLocks noGrp="1"/>
          </p:cNvSpPr>
          <p:nvPr>
            <p:ph type="sldNum" sz="quarter" idx="4"/>
          </p:nvPr>
        </p:nvSpPr>
        <p:spPr/>
        <p:txBody>
          <a:bodyPr/>
          <a:lstStyle/>
          <a:p>
            <a:fld id="{6BE26A60-D618-46F9-AB36-C68115337070}" type="slidenum">
              <a:rPr lang="en-US" smtClean="0"/>
              <a:pPr/>
              <a:t>13</a:t>
            </a:fld>
            <a:endParaRPr lang="en-US"/>
          </a:p>
        </p:txBody>
      </p:sp>
      <p:sp>
        <p:nvSpPr>
          <p:cNvPr id="26" name="Rectangle: Rounded Corners 25">
            <a:extLst>
              <a:ext uri="{FF2B5EF4-FFF2-40B4-BE49-F238E27FC236}">
                <a16:creationId xmlns:a16="http://schemas.microsoft.com/office/drawing/2014/main" id="{C20D309E-1D95-46B3-A6D1-7052755C8E33}"/>
              </a:ext>
            </a:extLst>
          </p:cNvPr>
          <p:cNvSpPr/>
          <p:nvPr/>
        </p:nvSpPr>
        <p:spPr>
          <a:xfrm>
            <a:off x="708237" y="1167817"/>
            <a:ext cx="2438400" cy="38100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RETROICOR order N: 2</a:t>
            </a:r>
          </a:p>
        </p:txBody>
      </p:sp>
    </p:spTree>
    <p:extLst>
      <p:ext uri="{BB962C8B-B14F-4D97-AF65-F5344CB8AC3E}">
        <p14:creationId xmlns:p14="http://schemas.microsoft.com/office/powerpoint/2010/main" val="285433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22">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normAutofit fontScale="90000"/>
          </a:bodyPr>
          <a:lstStyle/>
          <a:p>
            <a:r>
              <a:rPr lang="en-US" dirty="0"/>
              <a:t>(High-frequency) Cardiac and respiratory artifacts identified by RETROICOR</a:t>
            </a:r>
          </a:p>
        </p:txBody>
      </p:sp>
      <p:sp>
        <p:nvSpPr>
          <p:cNvPr id="4" name="Slide Number Placeholder 3"/>
          <p:cNvSpPr>
            <a:spLocks noGrp="1"/>
          </p:cNvSpPr>
          <p:nvPr>
            <p:ph type="sldNum" sz="quarter" idx="12"/>
          </p:nvPr>
        </p:nvSpPr>
        <p:spPr>
          <a:xfrm>
            <a:off x="9900460" y="6527521"/>
            <a:ext cx="1312025" cy="365125"/>
          </a:xfrm>
        </p:spPr>
        <p:txBody>
          <a:bodyPr/>
          <a:lstStyle/>
          <a:p>
            <a:fld id="{6BE26A60-D618-46F9-AB36-C68115337070}" type="slidenum">
              <a:rPr lang="en-US" smtClean="0"/>
              <a:pPr/>
              <a:t>14</a:t>
            </a:fld>
            <a:endParaRPr lang="en-US" dirty="0"/>
          </a:p>
        </p:txBody>
      </p:sp>
      <p:grpSp>
        <p:nvGrpSpPr>
          <p:cNvPr id="16" name="Group 15"/>
          <p:cNvGrpSpPr>
            <a:grpSpLocks noChangeAspect="1"/>
          </p:cNvGrpSpPr>
          <p:nvPr/>
        </p:nvGrpSpPr>
        <p:grpSpPr>
          <a:xfrm>
            <a:off x="2264817" y="1968453"/>
            <a:ext cx="7662366" cy="4051372"/>
            <a:chOff x="1424962" y="406949"/>
            <a:chExt cx="9103538" cy="4813372"/>
          </a:xfrm>
        </p:grpSpPr>
        <p:pic>
          <p:nvPicPr>
            <p:cNvPr id="17" name="Picture 16"/>
            <p:cNvPicPr>
              <a:picLocks noChangeAspect="1"/>
            </p:cNvPicPr>
            <p:nvPr/>
          </p:nvPicPr>
          <p:blipFill>
            <a:blip r:embed="rId2"/>
            <a:stretch>
              <a:fillRect/>
            </a:stretch>
          </p:blipFill>
          <p:spPr>
            <a:xfrm>
              <a:off x="1424962" y="406949"/>
              <a:ext cx="9103538" cy="2386500"/>
            </a:xfrm>
            <a:prstGeom prst="rect">
              <a:avLst/>
            </a:prstGeom>
          </p:spPr>
        </p:pic>
        <p:pic>
          <p:nvPicPr>
            <p:cNvPr id="18" name="Picture 17"/>
            <p:cNvPicPr>
              <a:picLocks noChangeAspect="1"/>
            </p:cNvPicPr>
            <p:nvPr/>
          </p:nvPicPr>
          <p:blipFill>
            <a:blip r:embed="rId3"/>
            <a:stretch>
              <a:fillRect/>
            </a:stretch>
          </p:blipFill>
          <p:spPr>
            <a:xfrm>
              <a:off x="1424962" y="2833821"/>
              <a:ext cx="9103538" cy="2386500"/>
            </a:xfrm>
            <a:prstGeom prst="rect">
              <a:avLst/>
            </a:prstGeom>
          </p:spPr>
        </p:pic>
      </p:grpSp>
      <mc:AlternateContent xmlns:mc="http://schemas.openxmlformats.org/markup-compatibility/2006" xmlns:a14="http://schemas.microsoft.com/office/drawing/2010/main">
        <mc:Choice Requires="a14">
          <p:sp>
            <p:nvSpPr>
              <p:cNvPr id="21" name="TextBox 20"/>
              <p:cNvSpPr txBox="1"/>
              <p:nvPr/>
            </p:nvSpPr>
            <p:spPr>
              <a:xfrm>
                <a:off x="228600" y="2243796"/>
                <a:ext cx="2751812" cy="646331"/>
              </a:xfrm>
              <a:prstGeom prst="rect">
                <a:avLst/>
              </a:prstGeom>
              <a:noFill/>
            </p:spPr>
            <p:txBody>
              <a:bodyPr wrap="square" rtlCol="0">
                <a:spAutoFit/>
              </a:bodyPr>
              <a:lstStyle/>
              <a:p>
                <a:pPr algn="just"/>
                <a:r>
                  <a:rPr lang="en-US" b="1" dirty="0"/>
                  <a:t>Cardiac pulsatility</a:t>
                </a:r>
              </a:p>
              <a:p>
                <a:r>
                  <a:rPr lang="en-US" b="1" dirty="0"/>
                  <a:t>(</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𝒇</m:t>
                        </m:r>
                      </m:e>
                      <m:sub>
                        <m:r>
                          <a:rPr lang="en-US" b="1" i="1" smtClean="0">
                            <a:latin typeface="Cambria Math" panose="02040503050406030204" pitchFamily="18" charset="0"/>
                          </a:rPr>
                          <m:t>𝒄</m:t>
                        </m:r>
                      </m:sub>
                    </m:sSub>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𝑯𝒛</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𝟔𝟎</m:t>
                    </m:r>
                    <m:r>
                      <a:rPr lang="en-US" b="1" i="1" smtClean="0">
                        <a:latin typeface="Cambria Math" panose="02040503050406030204" pitchFamily="18" charset="0"/>
                        <a:ea typeface="Cambria Math" panose="02040503050406030204" pitchFamily="18" charset="0"/>
                      </a:rPr>
                      <m:t> </m:t>
                    </m:r>
                    <m:r>
                      <a:rPr lang="en-US" b="1" i="1" smtClean="0">
                        <a:latin typeface="Cambria Math" panose="02040503050406030204" pitchFamily="18" charset="0"/>
                        <a:ea typeface="Cambria Math" panose="02040503050406030204" pitchFamily="18" charset="0"/>
                      </a:rPr>
                      <m:t>𝒃𝒑𝒎</m:t>
                    </m:r>
                  </m:oMath>
                </a14:m>
                <a:r>
                  <a:rPr lang="en-US" b="1" dirty="0"/>
                  <a:t>)</a:t>
                </a:r>
              </a:p>
            </p:txBody>
          </p:sp>
        </mc:Choice>
        <mc:Fallback xmlns="">
          <p:sp>
            <p:nvSpPr>
              <p:cNvPr id="21" name="TextBox 20"/>
              <p:cNvSpPr txBox="1">
                <a:spLocks noRot="1" noChangeAspect="1" noMove="1" noResize="1" noEditPoints="1" noAdjustHandles="1" noChangeArrowheads="1" noChangeShapeType="1" noTextEdit="1"/>
              </p:cNvSpPr>
              <p:nvPr/>
            </p:nvSpPr>
            <p:spPr>
              <a:xfrm>
                <a:off x="228600" y="2243796"/>
                <a:ext cx="2751812" cy="646331"/>
              </a:xfrm>
              <a:prstGeom prst="rect">
                <a:avLst/>
              </a:prstGeom>
              <a:blipFill>
                <a:blip r:embed="rId4"/>
                <a:stretch>
                  <a:fillRect l="-1996"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28600" y="4648200"/>
                <a:ext cx="2780522" cy="1200329"/>
              </a:xfrm>
              <a:prstGeom prst="rect">
                <a:avLst/>
              </a:prstGeom>
              <a:noFill/>
            </p:spPr>
            <p:txBody>
              <a:bodyPr wrap="square" rtlCol="0">
                <a:spAutoFit/>
              </a:bodyPr>
              <a:lstStyle/>
              <a:p>
                <a:r>
                  <a:rPr lang="en-US" b="1" dirty="0"/>
                  <a:t>Respiration</a:t>
                </a:r>
              </a:p>
              <a:p>
                <a:r>
                  <a:rPr lang="en-US" b="1" dirty="0"/>
                  <a:t>(</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𝒇</m:t>
                        </m:r>
                      </m:e>
                      <m:sub>
                        <m:r>
                          <a:rPr lang="en-US" b="1" i="1" smtClean="0">
                            <a:latin typeface="Cambria Math" panose="02040503050406030204" pitchFamily="18" charset="0"/>
                          </a:rPr>
                          <m:t>𝒓</m:t>
                        </m:r>
                      </m:sub>
                    </m:sSub>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𝟑</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𝑯𝒛</m:t>
                    </m:r>
                    <m:r>
                      <a:rPr lang="en-US" b="1"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𝟏𝟖</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𝒃𝒑𝒎</m:t>
                    </m:r>
                  </m:oMath>
                </a14:m>
                <a:r>
                  <a:rPr lang="en-US" b="1" dirty="0"/>
                  <a:t>)</a:t>
                </a:r>
              </a:p>
              <a:p>
                <a:endParaRPr lang="en-US" b="1" dirty="0"/>
              </a:p>
              <a:p>
                <a:endParaRPr lang="en-US" b="1" dirty="0"/>
              </a:p>
            </p:txBody>
          </p:sp>
        </mc:Choice>
        <mc:Fallback xmlns="">
          <p:sp>
            <p:nvSpPr>
              <p:cNvPr id="22" name="TextBox 21"/>
              <p:cNvSpPr txBox="1">
                <a:spLocks noRot="1" noChangeAspect="1" noMove="1" noResize="1" noEditPoints="1" noAdjustHandles="1" noChangeArrowheads="1" noChangeShapeType="1" noTextEdit="1"/>
              </p:cNvSpPr>
              <p:nvPr/>
            </p:nvSpPr>
            <p:spPr>
              <a:xfrm>
                <a:off x="228600" y="4648200"/>
                <a:ext cx="2780522" cy="1200329"/>
              </a:xfrm>
              <a:prstGeom prst="rect">
                <a:avLst/>
              </a:prstGeom>
              <a:blipFill>
                <a:blip r:embed="rId5"/>
                <a:stretch>
                  <a:fillRect l="-1974" t="-3061"/>
                </a:stretch>
              </a:blipFill>
            </p:spPr>
            <p:txBody>
              <a:bodyPr/>
              <a:lstStyle/>
              <a:p>
                <a:r>
                  <a:rPr lang="en-US">
                    <a:noFill/>
                  </a:rPr>
                  <a:t> </a:t>
                </a:r>
              </a:p>
            </p:txBody>
          </p:sp>
        </mc:Fallback>
      </mc:AlternateContent>
      <p:sp>
        <p:nvSpPr>
          <p:cNvPr id="2" name="TextBox 1"/>
          <p:cNvSpPr txBox="1"/>
          <p:nvPr/>
        </p:nvSpPr>
        <p:spPr>
          <a:xfrm>
            <a:off x="2514600" y="1029051"/>
            <a:ext cx="8153400" cy="369332"/>
          </a:xfrm>
          <a:prstGeom prst="rect">
            <a:avLst/>
          </a:prstGeom>
          <a:noFill/>
        </p:spPr>
        <p:txBody>
          <a:bodyPr wrap="square" rtlCol="0">
            <a:spAutoFit/>
          </a:bodyPr>
          <a:lstStyle/>
          <a:p>
            <a:r>
              <a:rPr lang="en-US" dirty="0"/>
              <a:t>TR=0.72s  </a:t>
            </a:r>
            <a:r>
              <a:rPr lang="en-US" dirty="0">
                <a:sym typeface="Wingdings" panose="05000000000000000000" pitchFamily="2" charset="2"/>
              </a:rPr>
              <a:t> signals with frequency above 0.7 Hz (e.g. cardiac pulsatility) are aliased</a:t>
            </a:r>
            <a:endParaRPr lang="en-US" dirty="0"/>
          </a:p>
        </p:txBody>
      </p:sp>
      <p:pic>
        <p:nvPicPr>
          <p:cNvPr id="13" name="Picture 12">
            <a:extLst>
              <a:ext uri="{FF2B5EF4-FFF2-40B4-BE49-F238E27FC236}">
                <a16:creationId xmlns:a16="http://schemas.microsoft.com/office/drawing/2014/main" id="{A3356012-EA4A-4405-A445-5DDB6549B452}"/>
              </a:ext>
            </a:extLst>
          </p:cNvPr>
          <p:cNvPicPr>
            <a:picLocks noChangeAspect="1"/>
          </p:cNvPicPr>
          <p:nvPr/>
        </p:nvPicPr>
        <p:blipFill rotWithShape="1">
          <a:blip r:embed="rId6"/>
          <a:srcRect r="50935"/>
          <a:stretch/>
        </p:blipFill>
        <p:spPr>
          <a:xfrm>
            <a:off x="9601200" y="1960639"/>
            <a:ext cx="2413518" cy="3754361"/>
          </a:xfrm>
          <a:prstGeom prst="rect">
            <a:avLst/>
          </a:prstGeom>
        </p:spPr>
      </p:pic>
    </p:spTree>
    <p:extLst>
      <p:ext uri="{BB962C8B-B14F-4D97-AF65-F5344CB8AC3E}">
        <p14:creationId xmlns:p14="http://schemas.microsoft.com/office/powerpoint/2010/main" val="420811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3B5977-D1D3-44FB-9FD4-E240829E2E76}"/>
              </a:ext>
            </a:extLst>
          </p:cNvPr>
          <p:cNvSpPr>
            <a:spLocks noGrp="1"/>
          </p:cNvSpPr>
          <p:nvPr>
            <p:ph type="sldNum" sz="quarter" idx="12"/>
          </p:nvPr>
        </p:nvSpPr>
        <p:spPr>
          <a:xfrm>
            <a:off x="9900460" y="6527521"/>
            <a:ext cx="1312025" cy="365125"/>
          </a:xfrm>
        </p:spPr>
        <p:txBody>
          <a:bodyPr/>
          <a:lstStyle/>
          <a:p>
            <a:fld id="{6BE26A60-D618-46F9-AB36-C68115337070}" type="slidenum">
              <a:rPr lang="en-US" smtClean="0"/>
              <a:pPr/>
              <a:t>15</a:t>
            </a:fld>
            <a:endParaRPr lang="en-US" dirty="0"/>
          </a:p>
        </p:txBody>
      </p:sp>
      <p:pic>
        <p:nvPicPr>
          <p:cNvPr id="15" name="Picture 14">
            <a:extLst>
              <a:ext uri="{FF2B5EF4-FFF2-40B4-BE49-F238E27FC236}">
                <a16:creationId xmlns:a16="http://schemas.microsoft.com/office/drawing/2014/main" id="{95255D6B-3533-4683-B603-FE75228FE339}"/>
              </a:ext>
            </a:extLst>
          </p:cNvPr>
          <p:cNvPicPr>
            <a:picLocks noChangeAspect="1"/>
          </p:cNvPicPr>
          <p:nvPr/>
        </p:nvPicPr>
        <p:blipFill>
          <a:blip r:embed="rId3"/>
          <a:stretch>
            <a:fillRect/>
          </a:stretch>
        </p:blipFill>
        <p:spPr>
          <a:xfrm>
            <a:off x="76200" y="1828800"/>
            <a:ext cx="3784820" cy="3200400"/>
          </a:xfrm>
          <a:prstGeom prst="rect">
            <a:avLst/>
          </a:prstGeom>
        </p:spPr>
      </p:pic>
      <p:pic>
        <p:nvPicPr>
          <p:cNvPr id="16" name="Picture 15">
            <a:extLst>
              <a:ext uri="{FF2B5EF4-FFF2-40B4-BE49-F238E27FC236}">
                <a16:creationId xmlns:a16="http://schemas.microsoft.com/office/drawing/2014/main" id="{3AAA7B43-3BA6-4AB9-BA38-D9D8045E018E}"/>
              </a:ext>
            </a:extLst>
          </p:cNvPr>
          <p:cNvPicPr>
            <a:picLocks noChangeAspect="1"/>
          </p:cNvPicPr>
          <p:nvPr/>
        </p:nvPicPr>
        <p:blipFill>
          <a:blip r:embed="rId4"/>
          <a:stretch>
            <a:fillRect/>
          </a:stretch>
        </p:blipFill>
        <p:spPr>
          <a:xfrm>
            <a:off x="3886200" y="1828800"/>
            <a:ext cx="4193202" cy="3200400"/>
          </a:xfrm>
          <a:prstGeom prst="rect">
            <a:avLst/>
          </a:prstGeom>
        </p:spPr>
      </p:pic>
      <p:pic>
        <p:nvPicPr>
          <p:cNvPr id="18" name="Picture 17">
            <a:extLst>
              <a:ext uri="{FF2B5EF4-FFF2-40B4-BE49-F238E27FC236}">
                <a16:creationId xmlns:a16="http://schemas.microsoft.com/office/drawing/2014/main" id="{62B5A5ED-1BEC-4887-9C65-71E457A6DE8E}"/>
              </a:ext>
            </a:extLst>
          </p:cNvPr>
          <p:cNvPicPr>
            <a:picLocks noChangeAspect="1"/>
          </p:cNvPicPr>
          <p:nvPr/>
        </p:nvPicPr>
        <p:blipFill>
          <a:blip r:embed="rId5"/>
          <a:stretch>
            <a:fillRect/>
          </a:stretch>
        </p:blipFill>
        <p:spPr>
          <a:xfrm>
            <a:off x="8077200" y="1913874"/>
            <a:ext cx="4139543" cy="3115326"/>
          </a:xfrm>
          <a:prstGeom prst="rect">
            <a:avLst/>
          </a:prstGeom>
        </p:spPr>
      </p:pic>
      <p:sp>
        <p:nvSpPr>
          <p:cNvPr id="19" name="Title 1">
            <a:extLst>
              <a:ext uri="{FF2B5EF4-FFF2-40B4-BE49-F238E27FC236}">
                <a16:creationId xmlns:a16="http://schemas.microsoft.com/office/drawing/2014/main" id="{9AF97737-D499-4509-B2C0-34AB58C5260C}"/>
              </a:ext>
            </a:extLst>
          </p:cNvPr>
          <p:cNvSpPr txBox="1">
            <a:spLocks noGrp="1"/>
          </p:cNvSpPr>
          <p:nvPr>
            <p:ph type="title"/>
          </p:nvPr>
        </p:nvSpPr>
        <p:spPr>
          <a:prstGeom prst="rect">
            <a:avLst/>
          </a:prstGeom>
        </p:spPr>
        <p:txBody>
          <a:bodyPr>
            <a:normAutofit fontScale="97500"/>
          </a:bodyPr>
          <a:lstStyle>
            <a:lvl1pPr algn="l" defTabSz="914400" rtl="0" eaLnBrk="1" latinLnBrk="0" hangingPunct="1">
              <a:lnSpc>
                <a:spcPct val="85000"/>
              </a:lnSpc>
              <a:spcBef>
                <a:spcPct val="0"/>
              </a:spcBef>
              <a:buNone/>
              <a:defRPr sz="4400" b="1" kern="1200" spc="-50" baseline="0">
                <a:solidFill>
                  <a:schemeClr val="tx1">
                    <a:lumMod val="75000"/>
                    <a:lumOff val="25000"/>
                  </a:schemeClr>
                </a:solidFill>
                <a:latin typeface="+mn-lt"/>
                <a:ea typeface="+mj-ea"/>
                <a:cs typeface="Arial" panose="020B0604020202020204" pitchFamily="34" charset="0"/>
              </a:defRPr>
            </a:lvl1pPr>
          </a:lstStyle>
          <a:p>
            <a:r>
              <a:rPr lang="en-US" sz="3600" dirty="0">
                <a:solidFill>
                  <a:srgbClr val="335B74"/>
                </a:solidFill>
              </a:rPr>
              <a:t>Contribution</a:t>
            </a:r>
            <a:r>
              <a:rPr lang="en-US" dirty="0"/>
              <a:t> </a:t>
            </a:r>
            <a:r>
              <a:rPr lang="en-US" sz="3600" dirty="0">
                <a:solidFill>
                  <a:srgbClr val="335B74"/>
                </a:solidFill>
              </a:rPr>
              <a:t>of different sources of physiological fluctuations</a:t>
            </a:r>
          </a:p>
        </p:txBody>
      </p:sp>
      <p:sp>
        <p:nvSpPr>
          <p:cNvPr id="8" name="TextBox 7">
            <a:extLst>
              <a:ext uri="{FF2B5EF4-FFF2-40B4-BE49-F238E27FC236}">
                <a16:creationId xmlns:a16="http://schemas.microsoft.com/office/drawing/2014/main" id="{F49A760D-E9D6-40DB-825A-796BC791213B}"/>
              </a:ext>
            </a:extLst>
          </p:cNvPr>
          <p:cNvSpPr txBox="1"/>
          <p:nvPr/>
        </p:nvSpPr>
        <p:spPr>
          <a:xfrm>
            <a:off x="7620000" y="6172200"/>
            <a:ext cx="4572000" cy="369332"/>
          </a:xfrm>
          <a:prstGeom prst="rect">
            <a:avLst/>
          </a:prstGeom>
          <a:noFill/>
        </p:spPr>
        <p:txBody>
          <a:bodyPr wrap="square" rtlCol="0">
            <a:spAutoFit/>
          </a:bodyPr>
          <a:lstStyle/>
          <a:p>
            <a:r>
              <a:rPr lang="en-US" i="1" dirty="0"/>
              <a:t>(Kassinopoulos &amp; Mitsis, 2019, under revision)</a:t>
            </a:r>
          </a:p>
        </p:txBody>
      </p:sp>
    </p:spTree>
    <p:extLst>
      <p:ext uri="{BB962C8B-B14F-4D97-AF65-F5344CB8AC3E}">
        <p14:creationId xmlns:p14="http://schemas.microsoft.com/office/powerpoint/2010/main" val="1787674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Outline</a:t>
            </a:r>
          </a:p>
        </p:txBody>
      </p:sp>
      <p:sp>
        <p:nvSpPr>
          <p:cNvPr id="3" name="Content Placeholder 2"/>
          <p:cNvSpPr>
            <a:spLocks noGrp="1"/>
          </p:cNvSpPr>
          <p:nvPr>
            <p:ph idx="1"/>
          </p:nvPr>
        </p:nvSpPr>
        <p:spPr>
          <a:xfrm>
            <a:off x="522515" y="914400"/>
            <a:ext cx="11040000" cy="5040000"/>
          </a:xfrm>
        </p:spPr>
        <p:txBody>
          <a:bodyPr>
            <a:normAutofit/>
          </a:bodyPr>
          <a:lstStyle/>
          <a:p>
            <a:pPr>
              <a:lnSpc>
                <a:spcPct val="200000"/>
              </a:lnSpc>
            </a:pPr>
            <a:r>
              <a:rPr lang="en-US" sz="1800" dirty="0"/>
              <a:t>Principles of functional magnetic resonance imaging (fMRI)</a:t>
            </a:r>
          </a:p>
          <a:p>
            <a:pPr>
              <a:lnSpc>
                <a:spcPct val="200000"/>
              </a:lnSpc>
            </a:pPr>
            <a:r>
              <a:rPr lang="en-US" sz="1800" dirty="0"/>
              <a:t>Sources of physiological noise in fMRI</a:t>
            </a:r>
          </a:p>
          <a:p>
            <a:pPr>
              <a:lnSpc>
                <a:spcPct val="200000"/>
              </a:lnSpc>
            </a:pPr>
            <a:r>
              <a:rPr lang="en-US" sz="1800" dirty="0"/>
              <a:t>Correcting for high-frequency cardiac and respiratory artifacts (RETROICOR)</a:t>
            </a:r>
          </a:p>
          <a:p>
            <a:pPr>
              <a:lnSpc>
                <a:spcPct val="200000"/>
              </a:lnSpc>
            </a:pPr>
            <a:r>
              <a:rPr lang="en-US" sz="1800" dirty="0"/>
              <a:t>Correcting for low-frequency fluctuations due to changes in heart rate and breathing pattern</a:t>
            </a:r>
          </a:p>
        </p:txBody>
      </p:sp>
      <p:pic>
        <p:nvPicPr>
          <p:cNvPr id="2060" name="Picture 12" descr="http://img.bfmtv.com/c/630/420/fec/16dfec5aeca6037682f153e6e32de.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3027"/>
          <a:stretch/>
        </p:blipFill>
        <p:spPr bwMode="auto">
          <a:xfrm>
            <a:off x="914400" y="5444713"/>
            <a:ext cx="1839885"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466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functional magnetic resonance imaging (fMRI)</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9815" y="960536"/>
                <a:ext cx="8967561" cy="2383794"/>
              </a:xfrm>
            </p:spPr>
            <p:txBody>
              <a:bodyPr>
                <a:normAutofit/>
              </a:bodyPr>
              <a:lstStyle/>
              <a:p>
                <a:r>
                  <a:rPr lang="en-US" sz="1800" dirty="0"/>
                  <a:t>1936, Pauling &amp; Coryell: </a:t>
                </a:r>
                <a:r>
                  <a:rPr lang="en-US" sz="1800" b="0" dirty="0"/>
                  <a:t>Hemoglobin has magnetic properties that differ depending on whether it is bound to oxygen or not</a:t>
                </a:r>
              </a:p>
              <a:p>
                <a:r>
                  <a:rPr lang="en-US" sz="1800" dirty="0"/>
                  <a:t>1982, Thulborn et al.: </a:t>
                </a:r>
                <a:r>
                  <a:rPr lang="en-US" sz="1800" b="0" dirty="0"/>
                  <a:t>confirmed</a:t>
                </a:r>
                <a:r>
                  <a:rPr lang="en-US" sz="1800" dirty="0"/>
                  <a:t>   </a:t>
                </a:r>
                <a14:m>
                  <m:oMath xmlns:m="http://schemas.openxmlformats.org/officeDocument/2006/math">
                    <m:sSubSup>
                      <m:sSubSupPr>
                        <m:ctrlPr>
                          <a:rPr lang="en-US" sz="1800" i="1">
                            <a:solidFill>
                              <a:schemeClr val="accent5">
                                <a:lumMod val="75000"/>
                              </a:schemeClr>
                            </a:solidFill>
                            <a:latin typeface="Cambria Math" panose="02040503050406030204" pitchFamily="18" charset="0"/>
                          </a:rPr>
                        </m:ctrlPr>
                      </m:sSubSupPr>
                      <m:e>
                        <m:r>
                          <a:rPr lang="en-US" sz="1800" i="1">
                            <a:solidFill>
                              <a:schemeClr val="accent5">
                                <a:lumMod val="75000"/>
                              </a:schemeClr>
                            </a:solidFill>
                            <a:latin typeface="Cambria Math" panose="02040503050406030204" pitchFamily="18" charset="0"/>
                          </a:rPr>
                          <m:t>𝑇</m:t>
                        </m:r>
                      </m:e>
                      <m:sub>
                        <m:r>
                          <a:rPr lang="en-US" sz="1800" i="1">
                            <a:solidFill>
                              <a:schemeClr val="accent5">
                                <a:lumMod val="75000"/>
                              </a:schemeClr>
                            </a:solidFill>
                            <a:latin typeface="Cambria Math" panose="02040503050406030204" pitchFamily="18" charset="0"/>
                          </a:rPr>
                          <m:t>2</m:t>
                        </m:r>
                      </m:sub>
                      <m:sup>
                        <m:r>
                          <a:rPr lang="en-US" sz="1800" i="1">
                            <a:solidFill>
                              <a:schemeClr val="accent5">
                                <a:lumMod val="75000"/>
                              </a:schemeClr>
                            </a:solidFill>
                            <a:latin typeface="Cambria Math" panose="02040503050406030204" pitchFamily="18" charset="0"/>
                          </a:rPr>
                          <m:t>∗</m:t>
                        </m:r>
                      </m:sup>
                    </m:sSubSup>
                  </m:oMath>
                </a14:m>
                <a:r>
                  <a:rPr lang="en-US" sz="1800" dirty="0">
                    <a:solidFill>
                      <a:schemeClr val="accent5">
                        <a:lumMod val="75000"/>
                      </a:schemeClr>
                    </a:solidFill>
                  </a:rPr>
                  <a:t>(oxygenated blood) &gt; </a:t>
                </a:r>
                <a14:m>
                  <m:oMath xmlns:m="http://schemas.openxmlformats.org/officeDocument/2006/math">
                    <m:sSubSup>
                      <m:sSubSupPr>
                        <m:ctrlPr>
                          <a:rPr lang="en-US" sz="1800" b="0" i="1">
                            <a:solidFill>
                              <a:schemeClr val="accent5">
                                <a:lumMod val="75000"/>
                              </a:schemeClr>
                            </a:solidFill>
                            <a:latin typeface="Cambria Math" panose="02040503050406030204" pitchFamily="18" charset="0"/>
                          </a:rPr>
                        </m:ctrlPr>
                      </m:sSubSupPr>
                      <m:e>
                        <m:r>
                          <a:rPr lang="en-US" sz="1800" b="0" i="1">
                            <a:solidFill>
                              <a:schemeClr val="accent5">
                                <a:lumMod val="75000"/>
                              </a:schemeClr>
                            </a:solidFill>
                            <a:latin typeface="Cambria Math" panose="02040503050406030204" pitchFamily="18" charset="0"/>
                          </a:rPr>
                          <m:t>𝑇</m:t>
                        </m:r>
                      </m:e>
                      <m:sub>
                        <m:r>
                          <a:rPr lang="en-US" sz="1800" b="0" i="1">
                            <a:solidFill>
                              <a:schemeClr val="accent5">
                                <a:lumMod val="75000"/>
                              </a:schemeClr>
                            </a:solidFill>
                            <a:latin typeface="Cambria Math" panose="02040503050406030204" pitchFamily="18" charset="0"/>
                          </a:rPr>
                          <m:t>2</m:t>
                        </m:r>
                      </m:sub>
                      <m:sup>
                        <m:r>
                          <a:rPr lang="en-US" sz="1800" b="0" i="1">
                            <a:solidFill>
                              <a:schemeClr val="accent5">
                                <a:lumMod val="75000"/>
                              </a:schemeClr>
                            </a:solidFill>
                            <a:latin typeface="Cambria Math" panose="02040503050406030204" pitchFamily="18" charset="0"/>
                          </a:rPr>
                          <m:t>∗</m:t>
                        </m:r>
                      </m:sup>
                    </m:sSubSup>
                  </m:oMath>
                </a14:m>
                <a:r>
                  <a:rPr lang="en-US" sz="1800" dirty="0">
                    <a:solidFill>
                      <a:schemeClr val="accent5">
                        <a:lumMod val="75000"/>
                      </a:schemeClr>
                    </a:solidFill>
                  </a:rPr>
                  <a:t>(deoxygenated blood)  </a:t>
                </a:r>
                <a:r>
                  <a:rPr lang="en-US" sz="1800" b="0" dirty="0"/>
                  <a:t>in MRI</a:t>
                </a:r>
              </a:p>
              <a:p>
                <a:r>
                  <a:rPr lang="en-US" sz="1800" dirty="0"/>
                  <a:t>1992, Ogawa et al.: </a:t>
                </a:r>
                <a:r>
                  <a:rPr lang="en-US" sz="1800" dirty="0">
                    <a:solidFill>
                      <a:srgbClr val="C00000"/>
                    </a:solidFill>
                  </a:rPr>
                  <a:t>B</a:t>
                </a:r>
                <a:r>
                  <a:rPr lang="en-US" sz="1800" b="0" dirty="0"/>
                  <a:t>lood-</a:t>
                </a:r>
                <a:r>
                  <a:rPr lang="en-US" sz="1800" dirty="0">
                    <a:solidFill>
                      <a:srgbClr val="C00000"/>
                    </a:solidFill>
                  </a:rPr>
                  <a:t>O</a:t>
                </a:r>
                <a:r>
                  <a:rPr lang="en-US" sz="1800" b="0" dirty="0"/>
                  <a:t>xygenation-</a:t>
                </a:r>
                <a:r>
                  <a:rPr lang="en-US" sz="1800" dirty="0">
                    <a:solidFill>
                      <a:srgbClr val="C00000"/>
                    </a:solidFill>
                  </a:rPr>
                  <a:t>L</a:t>
                </a:r>
                <a:r>
                  <a:rPr lang="en-US" sz="1800" b="0" dirty="0"/>
                  <a:t>evel-</a:t>
                </a:r>
                <a:r>
                  <a:rPr lang="en-US" sz="1800" dirty="0">
                    <a:solidFill>
                      <a:srgbClr val="C00000"/>
                    </a:solidFill>
                  </a:rPr>
                  <a:t>D</a:t>
                </a:r>
                <a:r>
                  <a:rPr lang="en-US" sz="1800" b="0" dirty="0"/>
                  <a:t>ependent (</a:t>
                </a:r>
                <a:r>
                  <a:rPr lang="en-US" sz="1800" dirty="0">
                    <a:solidFill>
                      <a:srgbClr val="C00000"/>
                    </a:solidFill>
                  </a:rPr>
                  <a:t>BOLD</a:t>
                </a:r>
                <a:r>
                  <a:rPr lang="en-US" sz="1800" b="0" dirty="0"/>
                  <a:t>) contrast imaging for measuring </a:t>
                </a:r>
                <a:r>
                  <a:rPr lang="en-US" sz="1800" b="0" dirty="0">
                    <a:solidFill>
                      <a:srgbClr val="C00000"/>
                    </a:solidFill>
                  </a:rPr>
                  <a:t>brain activity </a:t>
                </a:r>
                <a:r>
                  <a:rPr lang="en-US" sz="1800" b="0" dirty="0"/>
                  <a:t>with MRI</a:t>
                </a:r>
              </a:p>
              <a:p>
                <a:pPr marL="373063" lvl="2" indent="0">
                  <a:buNone/>
                </a:pPr>
                <a:r>
                  <a:rPr lang="en-US" sz="1600" b="1" dirty="0">
                    <a:highlight>
                      <a:srgbClr val="C0C0C0"/>
                    </a:highlight>
                    <a:sym typeface="Wingdings" panose="05000000000000000000" pitchFamily="2" charset="2"/>
                  </a:rPr>
                  <a:t> functional magnetic resonance imaging (fMRI)</a:t>
                </a:r>
                <a:endParaRPr lang="en-US" sz="1600" b="1" dirty="0">
                  <a:highlight>
                    <a:srgbClr val="C0C0C0"/>
                  </a:highlight>
                </a:endParaRPr>
              </a:p>
              <a:p>
                <a:endParaRPr lang="en-US" sz="1800"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9815" y="960536"/>
                <a:ext cx="8967561" cy="2383794"/>
              </a:xfrm>
              <a:blipFill>
                <a:blip r:embed="rId3"/>
                <a:stretch>
                  <a:fillRect l="-1496" t="-1535" r="-13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a:xfrm>
            <a:off x="9900460" y="6527521"/>
            <a:ext cx="1312025" cy="365125"/>
          </a:xfrm>
        </p:spPr>
        <p:txBody>
          <a:bodyPr/>
          <a:lstStyle/>
          <a:p>
            <a:fld id="{6BE26A60-D618-46F9-AB36-C68115337070}" type="slidenum">
              <a:rPr lang="en-US" smtClean="0"/>
              <a:pPr/>
              <a:t>3</a:t>
            </a:fld>
            <a:endParaRPr lang="en-US" dirty="0"/>
          </a:p>
        </p:txBody>
      </p:sp>
      <p:grpSp>
        <p:nvGrpSpPr>
          <p:cNvPr id="8" name="Group 44"/>
          <p:cNvGrpSpPr>
            <a:grpSpLocks/>
          </p:cNvGrpSpPr>
          <p:nvPr/>
        </p:nvGrpSpPr>
        <p:grpSpPr bwMode="auto">
          <a:xfrm>
            <a:off x="8686800" y="3804244"/>
            <a:ext cx="3276600" cy="2514600"/>
            <a:chOff x="3600" y="1200"/>
            <a:chExt cx="2064" cy="1584"/>
          </a:xfrm>
        </p:grpSpPr>
        <p:sp>
          <p:nvSpPr>
            <p:cNvPr id="9" name="Rectangle 19"/>
            <p:cNvSpPr>
              <a:spLocks noChangeArrowheads="1"/>
            </p:cNvSpPr>
            <p:nvPr/>
          </p:nvSpPr>
          <p:spPr bwMode="auto">
            <a:xfrm>
              <a:off x="3643" y="1200"/>
              <a:ext cx="2021" cy="1584"/>
            </a:xfrm>
            <a:prstGeom prst="rect">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2800"/>
            </a:p>
          </p:txBody>
        </p:sp>
        <p:sp>
          <p:nvSpPr>
            <p:cNvPr id="10" name="Line 20"/>
            <p:cNvSpPr>
              <a:spLocks noChangeShapeType="1"/>
            </p:cNvSpPr>
            <p:nvPr/>
          </p:nvSpPr>
          <p:spPr bwMode="auto">
            <a:xfrm flipV="1">
              <a:off x="4030" y="1332"/>
              <a:ext cx="1" cy="1144"/>
            </a:xfrm>
            <a:prstGeom prst="line">
              <a:avLst/>
            </a:prstGeom>
            <a:noFill/>
            <a:ln w="38100">
              <a:solidFill>
                <a:srgbClr val="33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21"/>
            <p:cNvSpPr>
              <a:spLocks noChangeShapeType="1"/>
            </p:cNvSpPr>
            <p:nvPr/>
          </p:nvSpPr>
          <p:spPr bwMode="auto">
            <a:xfrm flipV="1">
              <a:off x="4030" y="2475"/>
              <a:ext cx="1376" cy="1"/>
            </a:xfrm>
            <a:prstGeom prst="line">
              <a:avLst/>
            </a:prstGeom>
            <a:noFill/>
            <a:ln w="38100">
              <a:solidFill>
                <a:srgbClr val="3366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Text Box 22"/>
            <p:cNvSpPr txBox="1">
              <a:spLocks noChangeArrowheads="1"/>
            </p:cNvSpPr>
            <p:nvPr/>
          </p:nvSpPr>
          <p:spPr bwMode="auto">
            <a:xfrm>
              <a:off x="5113" y="2520"/>
              <a:ext cx="32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b="1">
                  <a:solidFill>
                    <a:srgbClr val="3399FF"/>
                  </a:solidFill>
                  <a:latin typeface="Times New Roman" panose="02020603050405020304" pitchFamily="18" charset="0"/>
                </a:rPr>
                <a:t>time</a:t>
              </a:r>
            </a:p>
          </p:txBody>
        </p:sp>
        <p:sp>
          <p:nvSpPr>
            <p:cNvPr id="13" name="Text Box 23"/>
            <p:cNvSpPr txBox="1">
              <a:spLocks noChangeArrowheads="1"/>
            </p:cNvSpPr>
            <p:nvPr/>
          </p:nvSpPr>
          <p:spPr bwMode="auto">
            <a:xfrm>
              <a:off x="3600" y="1200"/>
              <a:ext cx="47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lgn="ctr">
                <a:spcBef>
                  <a:spcPct val="0"/>
                </a:spcBef>
                <a:buFontTx/>
                <a:buNone/>
              </a:pPr>
              <a:r>
                <a:rPr lang="en-US" altLang="en-US" sz="1600" b="1" dirty="0" err="1">
                  <a:solidFill>
                    <a:srgbClr val="3399FF"/>
                  </a:solidFill>
                  <a:latin typeface="Times New Roman" panose="02020603050405020304" pitchFamily="18" charset="0"/>
                </a:rPr>
                <a:t>M</a:t>
              </a:r>
              <a:r>
                <a:rPr lang="en-US" altLang="en-US" sz="1600" b="1" baseline="-25000" dirty="0" err="1">
                  <a:solidFill>
                    <a:srgbClr val="3399FF"/>
                  </a:solidFill>
                  <a:latin typeface="Times New Roman" panose="02020603050405020304" pitchFamily="18" charset="0"/>
                </a:rPr>
                <a:t>xy</a:t>
              </a:r>
              <a:endParaRPr lang="en-US" altLang="en-US" sz="1600" b="1" baseline="-25000" dirty="0">
                <a:solidFill>
                  <a:srgbClr val="3399FF"/>
                </a:solidFill>
                <a:latin typeface="Times New Roman" panose="02020603050405020304" pitchFamily="18" charset="0"/>
              </a:endParaRPr>
            </a:p>
            <a:p>
              <a:pPr algn="ctr">
                <a:spcBef>
                  <a:spcPct val="0"/>
                </a:spcBef>
                <a:buFontTx/>
                <a:buNone/>
              </a:pPr>
              <a:r>
                <a:rPr lang="en-US" altLang="en-US" sz="1600" b="1" dirty="0">
                  <a:solidFill>
                    <a:srgbClr val="3399FF"/>
                  </a:solidFill>
                  <a:latin typeface="Times New Roman" panose="02020603050405020304" pitchFamily="18" charset="0"/>
                </a:rPr>
                <a:t>Signal</a:t>
              </a:r>
            </a:p>
          </p:txBody>
        </p:sp>
        <p:sp>
          <p:nvSpPr>
            <p:cNvPr id="14" name="Text Box 24"/>
            <p:cNvSpPr txBox="1">
              <a:spLocks noChangeArrowheads="1"/>
            </p:cNvSpPr>
            <p:nvPr/>
          </p:nvSpPr>
          <p:spPr bwMode="auto">
            <a:xfrm>
              <a:off x="4030" y="1464"/>
              <a:ext cx="51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600" b="1" dirty="0">
                  <a:solidFill>
                    <a:srgbClr val="3399FF"/>
                  </a:solidFill>
                  <a:latin typeface="Times New Roman" panose="02020603050405020304" pitchFamily="18" charset="0"/>
                </a:rPr>
                <a:t>M</a:t>
              </a:r>
              <a:r>
                <a:rPr lang="en-US" altLang="en-US" sz="1600" b="1" baseline="-25000" dirty="0">
                  <a:solidFill>
                    <a:srgbClr val="3399FF"/>
                  </a:solidFill>
                  <a:latin typeface="Times New Roman" panose="02020603050405020304" pitchFamily="18" charset="0"/>
                </a:rPr>
                <a:t>o </a:t>
              </a:r>
              <a:r>
                <a:rPr lang="en-US" altLang="en-US" sz="1600" b="1" dirty="0">
                  <a:solidFill>
                    <a:srgbClr val="3399FF"/>
                  </a:solidFill>
                  <a:latin typeface="Times New Roman" panose="02020603050405020304" pitchFamily="18" charset="0"/>
                </a:rPr>
                <a:t>sin</a:t>
              </a:r>
              <a:r>
                <a:rPr lang="en-US" altLang="en-US" sz="1600" b="1" dirty="0">
                  <a:solidFill>
                    <a:srgbClr val="3399FF"/>
                  </a:solidFill>
                  <a:latin typeface="Times New Roman" panose="02020603050405020304" pitchFamily="18" charset="0"/>
                  <a:sym typeface="Symbol" panose="05050102010706020507" pitchFamily="18" charset="2"/>
                </a:rPr>
                <a:t></a:t>
              </a:r>
              <a:endParaRPr lang="en-US" altLang="en-US" sz="1600" b="1" dirty="0">
                <a:solidFill>
                  <a:srgbClr val="3399FF"/>
                </a:solidFill>
                <a:latin typeface="Times New Roman" panose="02020603050405020304" pitchFamily="18" charset="0"/>
              </a:endParaRPr>
            </a:p>
          </p:txBody>
        </p:sp>
        <p:sp>
          <p:nvSpPr>
            <p:cNvPr id="15" name="Arc 25"/>
            <p:cNvSpPr>
              <a:spLocks/>
            </p:cNvSpPr>
            <p:nvPr/>
          </p:nvSpPr>
          <p:spPr bwMode="auto">
            <a:xfrm flipH="1" flipV="1">
              <a:off x="4030" y="1552"/>
              <a:ext cx="1247" cy="748"/>
            </a:xfrm>
            <a:custGeom>
              <a:avLst/>
              <a:gdLst>
                <a:gd name="T0" fmla="*/ 0 w 21599"/>
                <a:gd name="T1" fmla="*/ 0 h 21555"/>
                <a:gd name="T2" fmla="*/ 0 w 21599"/>
                <a:gd name="T3" fmla="*/ 0 h 21555"/>
                <a:gd name="T4" fmla="*/ 0 w 21599"/>
                <a:gd name="T5" fmla="*/ 0 h 21555"/>
                <a:gd name="T6" fmla="*/ 0 60000 65536"/>
                <a:gd name="T7" fmla="*/ 0 60000 65536"/>
                <a:gd name="T8" fmla="*/ 0 60000 65536"/>
              </a:gdLst>
              <a:ahLst/>
              <a:cxnLst>
                <a:cxn ang="T6">
                  <a:pos x="T0" y="T1"/>
                </a:cxn>
                <a:cxn ang="T7">
                  <a:pos x="T2" y="T3"/>
                </a:cxn>
                <a:cxn ang="T8">
                  <a:pos x="T4" y="T5"/>
                </a:cxn>
              </a:cxnLst>
              <a:rect l="0" t="0" r="r" b="b"/>
              <a:pathLst>
                <a:path w="21599" h="21555" fill="none" extrusionOk="0">
                  <a:moveTo>
                    <a:pt x="1397" y="0"/>
                  </a:moveTo>
                  <a:cubicBezTo>
                    <a:pt x="12665" y="731"/>
                    <a:pt x="21468" y="10016"/>
                    <a:pt x="21598" y="21307"/>
                  </a:cubicBezTo>
                </a:path>
                <a:path w="21599" h="21555" stroke="0" extrusionOk="0">
                  <a:moveTo>
                    <a:pt x="1397" y="0"/>
                  </a:moveTo>
                  <a:cubicBezTo>
                    <a:pt x="12665" y="731"/>
                    <a:pt x="21468" y="10016"/>
                    <a:pt x="21598" y="21307"/>
                  </a:cubicBezTo>
                  <a:lnTo>
                    <a:pt x="0" y="21555"/>
                  </a:lnTo>
                  <a:lnTo>
                    <a:pt x="1397" y="0"/>
                  </a:lnTo>
                  <a:close/>
                </a:path>
              </a:pathLst>
            </a:cu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Arc 26"/>
            <p:cNvSpPr>
              <a:spLocks/>
            </p:cNvSpPr>
            <p:nvPr/>
          </p:nvSpPr>
          <p:spPr bwMode="auto">
            <a:xfrm flipH="1" flipV="1">
              <a:off x="4030" y="1552"/>
              <a:ext cx="1118" cy="836"/>
            </a:xfrm>
            <a:custGeom>
              <a:avLst/>
              <a:gdLst>
                <a:gd name="T0" fmla="*/ 0 w 21599"/>
                <a:gd name="T1" fmla="*/ 0 h 21548"/>
                <a:gd name="T2" fmla="*/ 0 w 21599"/>
                <a:gd name="T3" fmla="*/ 0 h 21548"/>
                <a:gd name="T4" fmla="*/ 0 w 21599"/>
                <a:gd name="T5" fmla="*/ 0 h 21548"/>
                <a:gd name="T6" fmla="*/ 0 60000 65536"/>
                <a:gd name="T7" fmla="*/ 0 60000 65536"/>
                <a:gd name="T8" fmla="*/ 0 60000 65536"/>
              </a:gdLst>
              <a:ahLst/>
              <a:cxnLst>
                <a:cxn ang="T6">
                  <a:pos x="T0" y="T1"/>
                </a:cxn>
                <a:cxn ang="T7">
                  <a:pos x="T2" y="T3"/>
                </a:cxn>
                <a:cxn ang="T8">
                  <a:pos x="T4" y="T5"/>
                </a:cxn>
              </a:cxnLst>
              <a:rect l="0" t="0" r="r" b="b"/>
              <a:pathLst>
                <a:path w="21599" h="21548" fill="none" extrusionOk="0">
                  <a:moveTo>
                    <a:pt x="1499" y="0"/>
                  </a:moveTo>
                  <a:cubicBezTo>
                    <a:pt x="12724" y="781"/>
                    <a:pt x="21469" y="10048"/>
                    <a:pt x="21598" y="21300"/>
                  </a:cubicBezTo>
                </a:path>
                <a:path w="21599" h="21548" stroke="0" extrusionOk="0">
                  <a:moveTo>
                    <a:pt x="1499" y="0"/>
                  </a:moveTo>
                  <a:cubicBezTo>
                    <a:pt x="12724" y="781"/>
                    <a:pt x="21469" y="10048"/>
                    <a:pt x="21598" y="21300"/>
                  </a:cubicBezTo>
                  <a:lnTo>
                    <a:pt x="0" y="21548"/>
                  </a:lnTo>
                  <a:lnTo>
                    <a:pt x="1499" y="0"/>
                  </a:lnTo>
                  <a:close/>
                </a:path>
              </a:pathLst>
            </a:custGeom>
            <a:noFill/>
            <a:ln w="38100">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Text Box 27"/>
            <p:cNvSpPr txBox="1">
              <a:spLocks noChangeArrowheads="1"/>
            </p:cNvSpPr>
            <p:nvPr/>
          </p:nvSpPr>
          <p:spPr bwMode="auto">
            <a:xfrm>
              <a:off x="4546" y="1640"/>
              <a:ext cx="53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600" b="1" dirty="0">
                  <a:solidFill>
                    <a:srgbClr val="FFFF66"/>
                  </a:solidFill>
                  <a:latin typeface="Times New Roman" panose="02020603050405020304" pitchFamily="18" charset="0"/>
                </a:rPr>
                <a:t>T</a:t>
              </a:r>
              <a:r>
                <a:rPr lang="en-US" altLang="en-US" sz="1600" b="1" baseline="-25000" dirty="0">
                  <a:solidFill>
                    <a:srgbClr val="FFFF66"/>
                  </a:solidFill>
                  <a:latin typeface="Times New Roman" panose="02020603050405020304" pitchFamily="18" charset="0"/>
                </a:rPr>
                <a:t>2</a:t>
              </a:r>
              <a:r>
                <a:rPr lang="en-US" altLang="en-US" sz="1600" b="1" dirty="0">
                  <a:solidFill>
                    <a:srgbClr val="FFFF66"/>
                  </a:solidFill>
                  <a:latin typeface="Times New Roman" panose="02020603050405020304" pitchFamily="18" charset="0"/>
                </a:rPr>
                <a:t>* oxy</a:t>
              </a:r>
            </a:p>
          </p:txBody>
        </p:sp>
        <p:sp>
          <p:nvSpPr>
            <p:cNvPr id="18" name="Line 28"/>
            <p:cNvSpPr>
              <a:spLocks noChangeShapeType="1"/>
            </p:cNvSpPr>
            <p:nvPr/>
          </p:nvSpPr>
          <p:spPr bwMode="auto">
            <a:xfrm flipH="1">
              <a:off x="4331" y="1772"/>
              <a:ext cx="215" cy="220"/>
            </a:xfrm>
            <a:prstGeom prst="line">
              <a:avLst/>
            </a:prstGeom>
            <a:noFill/>
            <a:ln w="9525">
              <a:solidFill>
                <a:srgbClr val="FF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Text Box 29"/>
            <p:cNvSpPr txBox="1">
              <a:spLocks noChangeArrowheads="1"/>
            </p:cNvSpPr>
            <p:nvPr/>
          </p:nvSpPr>
          <p:spPr bwMode="auto">
            <a:xfrm>
              <a:off x="4804" y="1816"/>
              <a:ext cx="66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600" b="1" dirty="0">
                  <a:solidFill>
                    <a:srgbClr val="FF9933"/>
                  </a:solidFill>
                  <a:latin typeface="Times New Roman" panose="02020603050405020304" pitchFamily="18" charset="0"/>
                </a:rPr>
                <a:t>T</a:t>
              </a:r>
              <a:r>
                <a:rPr lang="en-US" altLang="en-US" sz="1600" b="1" baseline="-25000" dirty="0">
                  <a:solidFill>
                    <a:srgbClr val="FF9933"/>
                  </a:solidFill>
                  <a:latin typeface="Times New Roman" panose="02020603050405020304" pitchFamily="18" charset="0"/>
                </a:rPr>
                <a:t>2</a:t>
              </a:r>
              <a:r>
                <a:rPr lang="en-US" altLang="en-US" sz="1600" b="1" dirty="0">
                  <a:solidFill>
                    <a:srgbClr val="FF9933"/>
                  </a:solidFill>
                  <a:latin typeface="Times New Roman" panose="02020603050405020304" pitchFamily="18" charset="0"/>
                </a:rPr>
                <a:t>* deoxy</a:t>
              </a:r>
            </a:p>
          </p:txBody>
        </p:sp>
        <p:sp>
          <p:nvSpPr>
            <p:cNvPr id="20" name="Line 30"/>
            <p:cNvSpPr>
              <a:spLocks noChangeShapeType="1"/>
            </p:cNvSpPr>
            <p:nvPr/>
          </p:nvSpPr>
          <p:spPr bwMode="auto">
            <a:xfrm flipH="1">
              <a:off x="4632" y="2036"/>
              <a:ext cx="258" cy="264"/>
            </a:xfrm>
            <a:prstGeom prst="line">
              <a:avLst/>
            </a:prstGeom>
            <a:noFill/>
            <a:ln w="9525">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32"/>
            <p:cNvSpPr>
              <a:spLocks noChangeShapeType="1"/>
            </p:cNvSpPr>
            <p:nvPr/>
          </p:nvSpPr>
          <p:spPr bwMode="auto">
            <a:xfrm>
              <a:off x="4503" y="2036"/>
              <a:ext cx="0" cy="528"/>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33"/>
            <p:cNvSpPr txBox="1">
              <a:spLocks noChangeArrowheads="1"/>
            </p:cNvSpPr>
            <p:nvPr/>
          </p:nvSpPr>
          <p:spPr bwMode="auto">
            <a:xfrm>
              <a:off x="4388" y="2564"/>
              <a:ext cx="54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b="1" dirty="0" err="1">
                  <a:solidFill>
                    <a:srgbClr val="00FFCC"/>
                  </a:solidFill>
                  <a:latin typeface="Times New Roman" panose="02020603050405020304" pitchFamily="18" charset="0"/>
                </a:rPr>
                <a:t>TE</a:t>
              </a:r>
              <a:r>
                <a:rPr lang="en-US" altLang="en-US" sz="1400" b="1" baseline="-25000" dirty="0" err="1">
                  <a:solidFill>
                    <a:srgbClr val="00FFCC"/>
                  </a:solidFill>
                  <a:latin typeface="Times New Roman" panose="02020603050405020304" pitchFamily="18" charset="0"/>
                </a:rPr>
                <a:t>optimum</a:t>
              </a:r>
              <a:endParaRPr lang="en-US" altLang="en-US" sz="1400" b="1" dirty="0">
                <a:solidFill>
                  <a:srgbClr val="00FFCC"/>
                </a:solidFill>
                <a:latin typeface="Times New Roman" panose="02020603050405020304" pitchFamily="18" charset="0"/>
              </a:endParaRPr>
            </a:p>
          </p:txBody>
        </p:sp>
        <p:sp>
          <p:nvSpPr>
            <p:cNvPr id="23" name="Oval 34"/>
            <p:cNvSpPr>
              <a:spLocks noChangeArrowheads="1"/>
            </p:cNvSpPr>
            <p:nvPr/>
          </p:nvSpPr>
          <p:spPr bwMode="auto">
            <a:xfrm>
              <a:off x="4460" y="2212"/>
              <a:ext cx="86" cy="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2800"/>
            </a:p>
          </p:txBody>
        </p:sp>
        <p:sp>
          <p:nvSpPr>
            <p:cNvPr id="24" name="Oval 35"/>
            <p:cNvSpPr>
              <a:spLocks noChangeArrowheads="1"/>
            </p:cNvSpPr>
            <p:nvPr/>
          </p:nvSpPr>
          <p:spPr bwMode="auto">
            <a:xfrm>
              <a:off x="4460" y="2080"/>
              <a:ext cx="86" cy="8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2800"/>
            </a:p>
          </p:txBody>
        </p:sp>
        <p:sp>
          <p:nvSpPr>
            <p:cNvPr id="25" name="AutoShape 36"/>
            <p:cNvSpPr>
              <a:spLocks/>
            </p:cNvSpPr>
            <p:nvPr/>
          </p:nvSpPr>
          <p:spPr bwMode="auto">
            <a:xfrm>
              <a:off x="5191" y="2036"/>
              <a:ext cx="129" cy="352"/>
            </a:xfrm>
            <a:prstGeom prst="rightBrace">
              <a:avLst>
                <a:gd name="adj1" fmla="val 22739"/>
                <a:gd name="adj2" fmla="val 50000"/>
              </a:avLst>
            </a:prstGeom>
            <a:noFill/>
            <a:ln w="254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Tx/>
                <a:buNone/>
              </a:pPr>
              <a:endParaRPr lang="en-US" altLang="en-US" sz="2800"/>
            </a:p>
          </p:txBody>
        </p:sp>
        <p:sp>
          <p:nvSpPr>
            <p:cNvPr id="26" name="Line 37"/>
            <p:cNvSpPr>
              <a:spLocks noChangeShapeType="1"/>
            </p:cNvSpPr>
            <p:nvPr/>
          </p:nvSpPr>
          <p:spPr bwMode="auto">
            <a:xfrm flipH="1">
              <a:off x="4030" y="2124"/>
              <a:ext cx="516" cy="0"/>
            </a:xfrm>
            <a:prstGeom prst="line">
              <a:avLst/>
            </a:prstGeom>
            <a:noFill/>
            <a:ln w="12700">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Line 38"/>
            <p:cNvSpPr>
              <a:spLocks noChangeShapeType="1"/>
            </p:cNvSpPr>
            <p:nvPr/>
          </p:nvSpPr>
          <p:spPr bwMode="auto">
            <a:xfrm flipH="1">
              <a:off x="4030" y="2256"/>
              <a:ext cx="516" cy="0"/>
            </a:xfrm>
            <a:prstGeom prst="line">
              <a:avLst/>
            </a:prstGeom>
            <a:noFill/>
            <a:ln w="12700">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Text Box 39"/>
            <p:cNvSpPr txBox="1">
              <a:spLocks noChangeArrowheads="1"/>
            </p:cNvSpPr>
            <p:nvPr/>
          </p:nvSpPr>
          <p:spPr bwMode="auto">
            <a:xfrm>
              <a:off x="3643" y="1992"/>
              <a:ext cx="31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600" b="1" dirty="0" err="1">
                  <a:solidFill>
                    <a:srgbClr val="00FFCC"/>
                  </a:solidFill>
                  <a:latin typeface="Times New Roman" panose="02020603050405020304" pitchFamily="18" charset="0"/>
                </a:rPr>
                <a:t>S</a:t>
              </a:r>
              <a:r>
                <a:rPr lang="en-US" altLang="en-US" sz="1600" b="1" baseline="-25000" dirty="0" err="1">
                  <a:solidFill>
                    <a:srgbClr val="00FFCC"/>
                  </a:solidFill>
                  <a:latin typeface="Times New Roman" panose="02020603050405020304" pitchFamily="18" charset="0"/>
                </a:rPr>
                <a:t>oxy</a:t>
              </a:r>
              <a:endParaRPr lang="en-US" altLang="en-US" sz="1600" b="1" dirty="0">
                <a:solidFill>
                  <a:srgbClr val="00FFCC"/>
                </a:solidFill>
                <a:latin typeface="Times New Roman" panose="02020603050405020304" pitchFamily="18" charset="0"/>
              </a:endParaRPr>
            </a:p>
          </p:txBody>
        </p:sp>
        <p:sp>
          <p:nvSpPr>
            <p:cNvPr id="29" name="Text Box 40"/>
            <p:cNvSpPr txBox="1">
              <a:spLocks noChangeArrowheads="1"/>
            </p:cNvSpPr>
            <p:nvPr/>
          </p:nvSpPr>
          <p:spPr bwMode="auto">
            <a:xfrm>
              <a:off x="3643" y="2150"/>
              <a:ext cx="404"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600" b="1" dirty="0" err="1">
                  <a:solidFill>
                    <a:srgbClr val="00FFCC"/>
                  </a:solidFill>
                  <a:latin typeface="Times New Roman" panose="02020603050405020304" pitchFamily="18" charset="0"/>
                </a:rPr>
                <a:t>S</a:t>
              </a:r>
              <a:r>
                <a:rPr lang="en-US" altLang="en-US" sz="1600" b="1" baseline="-25000" dirty="0" err="1">
                  <a:solidFill>
                    <a:srgbClr val="00FFCC"/>
                  </a:solidFill>
                  <a:latin typeface="Times New Roman" panose="02020603050405020304" pitchFamily="18" charset="0"/>
                </a:rPr>
                <a:t>deoxy</a:t>
              </a:r>
              <a:endParaRPr lang="en-US" altLang="en-US" sz="1600" b="1" dirty="0">
                <a:solidFill>
                  <a:srgbClr val="00FFCC"/>
                </a:solidFill>
                <a:latin typeface="Times New Roman" panose="02020603050405020304" pitchFamily="18" charset="0"/>
              </a:endParaRPr>
            </a:p>
          </p:txBody>
        </p:sp>
        <p:sp>
          <p:nvSpPr>
            <p:cNvPr id="30" name="Text Box 41"/>
            <p:cNvSpPr txBox="1">
              <a:spLocks noChangeArrowheads="1"/>
            </p:cNvSpPr>
            <p:nvPr/>
          </p:nvSpPr>
          <p:spPr bwMode="auto">
            <a:xfrm>
              <a:off x="5306" y="2106"/>
              <a:ext cx="25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a:spcBef>
                  <a:spcPct val="0"/>
                </a:spcBef>
                <a:buFontTx/>
                <a:buNone/>
              </a:pPr>
              <a:r>
                <a:rPr lang="en-US" altLang="en-US" sz="1400" b="1">
                  <a:solidFill>
                    <a:srgbClr val="00FFCC"/>
                  </a:solidFill>
                  <a:latin typeface="Times New Roman" panose="02020603050405020304" pitchFamily="18" charset="0"/>
                  <a:sym typeface="Symbol" panose="05050102010706020507" pitchFamily="18" charset="2"/>
                </a:rPr>
                <a:t></a:t>
              </a:r>
              <a:r>
                <a:rPr lang="en-US" altLang="en-US" sz="1600" b="1">
                  <a:solidFill>
                    <a:srgbClr val="00FFCC"/>
                  </a:solidFill>
                  <a:latin typeface="Times New Roman" panose="02020603050405020304" pitchFamily="18" charset="0"/>
                </a:rPr>
                <a:t>S</a:t>
              </a:r>
              <a:endParaRPr lang="en-US" altLang="en-US" sz="1600" b="1" baseline="-25000">
                <a:solidFill>
                  <a:srgbClr val="00FFCC"/>
                </a:solidFill>
                <a:latin typeface="Times New Roman" panose="02020603050405020304" pitchFamily="18" charset="0"/>
              </a:endParaRPr>
            </a:p>
          </p:txBody>
        </p:sp>
      </p:grpSp>
      <p:sp>
        <p:nvSpPr>
          <p:cNvPr id="31" name="Rectangle 10"/>
          <p:cNvSpPr>
            <a:spLocks noChangeArrowheads="1"/>
          </p:cNvSpPr>
          <p:nvPr/>
        </p:nvSpPr>
        <p:spPr bwMode="auto">
          <a:xfrm>
            <a:off x="857351" y="3195899"/>
            <a:ext cx="8305800" cy="366712"/>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defRPr>
            </a:lvl3pPr>
            <a:lvl4pPr marL="1600200" indent="-228600">
              <a:spcBef>
                <a:spcPct val="20000"/>
              </a:spcBef>
              <a:buChar char="–"/>
              <a:defRPr sz="1600">
                <a:solidFill>
                  <a:schemeClr val="tx1"/>
                </a:solidFill>
                <a:latin typeface="Arial" panose="020B0604020202020204" pitchFamily="34" charset="0"/>
              </a:defRPr>
            </a:lvl4pPr>
            <a:lvl5pPr marL="2057400" indent="-228600">
              <a:spcBef>
                <a:spcPct val="20000"/>
              </a:spcBef>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1600">
                <a:solidFill>
                  <a:schemeClr val="tx1"/>
                </a:solidFill>
                <a:latin typeface="Arial" panose="020B0604020202020204" pitchFamily="34" charset="0"/>
              </a:defRPr>
            </a:lvl9pPr>
          </a:lstStyle>
          <a:p>
            <a:pPr eaLnBrk="1" hangingPunct="1">
              <a:spcBef>
                <a:spcPct val="0"/>
              </a:spcBef>
              <a:buFont typeface="Symbol" panose="05050102010706020507" pitchFamily="18" charset="2"/>
              <a:buChar char="­"/>
            </a:pPr>
            <a:r>
              <a:rPr lang="en-US" altLang="en-US" sz="1800" b="1" dirty="0">
                <a:solidFill>
                  <a:schemeClr val="accent5"/>
                </a:solidFill>
                <a:latin typeface="+mn-lt"/>
                <a:sym typeface="Wingdings" panose="05000000000000000000" pitchFamily="2" charset="2"/>
              </a:rPr>
              <a:t>neural activity  </a:t>
            </a:r>
            <a:r>
              <a:rPr lang="en-US" altLang="en-US" sz="1800" b="1" dirty="0">
                <a:solidFill>
                  <a:schemeClr val="accent5"/>
                </a:solidFill>
                <a:latin typeface="+mn-lt"/>
                <a:sym typeface="Symbol" panose="05050102010706020507" pitchFamily="18" charset="2"/>
              </a:rPr>
              <a:t> blood flow </a:t>
            </a:r>
            <a:r>
              <a:rPr lang="en-US" altLang="en-US" sz="1800" b="1" dirty="0">
                <a:solidFill>
                  <a:schemeClr val="accent5"/>
                </a:solidFill>
                <a:latin typeface="+mn-lt"/>
                <a:sym typeface="Wingdings" panose="05000000000000000000" pitchFamily="2" charset="2"/>
              </a:rPr>
              <a:t></a:t>
            </a:r>
            <a:r>
              <a:rPr lang="en-US" altLang="en-US" sz="1800" b="1" dirty="0">
                <a:solidFill>
                  <a:schemeClr val="accent5"/>
                </a:solidFill>
                <a:latin typeface="+mn-lt"/>
                <a:sym typeface="Symbol" panose="05050102010706020507" pitchFamily="18" charset="2"/>
              </a:rPr>
              <a:t>  oxyhemoglobin </a:t>
            </a:r>
            <a:r>
              <a:rPr lang="en-US" altLang="en-US" sz="1800" b="1" dirty="0">
                <a:solidFill>
                  <a:schemeClr val="accent5"/>
                </a:solidFill>
                <a:latin typeface="+mn-lt"/>
                <a:sym typeface="Wingdings" panose="05000000000000000000" pitchFamily="2" charset="2"/>
              </a:rPr>
              <a:t></a:t>
            </a:r>
            <a:r>
              <a:rPr lang="en-US" altLang="en-US" sz="1800" b="1" dirty="0">
                <a:solidFill>
                  <a:schemeClr val="accent5"/>
                </a:solidFill>
                <a:latin typeface="+mn-lt"/>
                <a:sym typeface="Symbol" panose="05050102010706020507" pitchFamily="18" charset="2"/>
              </a:rPr>
              <a:t>  T2* </a:t>
            </a:r>
            <a:r>
              <a:rPr lang="en-US" altLang="en-US" sz="1800" b="1" dirty="0">
                <a:solidFill>
                  <a:schemeClr val="accent5"/>
                </a:solidFill>
                <a:latin typeface="+mn-lt"/>
                <a:sym typeface="Wingdings" panose="05000000000000000000" pitchFamily="2" charset="2"/>
              </a:rPr>
              <a:t> </a:t>
            </a:r>
            <a:r>
              <a:rPr lang="en-US" altLang="en-US" sz="1800" b="1" dirty="0">
                <a:solidFill>
                  <a:schemeClr val="accent5"/>
                </a:solidFill>
                <a:latin typeface="+mn-lt"/>
                <a:sym typeface="Symbol" panose="05050102010706020507" pitchFamily="18" charset="2"/>
              </a:rPr>
              <a:t></a:t>
            </a:r>
            <a:r>
              <a:rPr lang="en-US" altLang="en-US" sz="1800" b="1" dirty="0">
                <a:solidFill>
                  <a:schemeClr val="accent5"/>
                </a:solidFill>
                <a:latin typeface="+mn-lt"/>
                <a:sym typeface="Wingdings" panose="05000000000000000000" pitchFamily="2" charset="2"/>
              </a:rPr>
              <a:t> </a:t>
            </a:r>
            <a:r>
              <a:rPr lang="en-US" altLang="en-US" sz="1800" b="1" dirty="0">
                <a:solidFill>
                  <a:schemeClr val="accent5"/>
                </a:solidFill>
                <a:latin typeface="+mn-lt"/>
                <a:sym typeface="Symbol" panose="05050102010706020507" pitchFamily="18" charset="2"/>
              </a:rPr>
              <a:t>MR signal </a:t>
            </a:r>
            <a:endParaRPr lang="en-CA" altLang="en-US" sz="1800" b="1" dirty="0">
              <a:solidFill>
                <a:schemeClr val="accent5"/>
              </a:solidFill>
              <a:latin typeface="+mn-lt"/>
              <a:sym typeface="Symbol" panose="05050102010706020507" pitchFamily="18" charset="2"/>
            </a:endParaRPr>
          </a:p>
        </p:txBody>
      </p:sp>
      <p:pic>
        <p:nvPicPr>
          <p:cNvPr id="2050" name="Picture 2" descr="Resting and Activa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694" y="3575050"/>
            <a:ext cx="5420208" cy="2972989"/>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6003477" y="3727017"/>
            <a:ext cx="2799164" cy="344069"/>
          </a:xfrm>
          <a:prstGeom prst="rect">
            <a:avLst/>
          </a:prstGeom>
        </p:spPr>
        <p:txBody>
          <a:bodyPr wrap="none">
            <a:spAutoFit/>
          </a:bodyPr>
          <a:lstStyle/>
          <a:p>
            <a:pPr>
              <a:lnSpc>
                <a:spcPct val="107000"/>
              </a:lnSpc>
              <a:spcAft>
                <a:spcPts val="800"/>
              </a:spcAft>
            </a:pPr>
            <a:r>
              <a:rPr lang="en-US" sz="1600" i="1" dirty="0">
                <a:solidFill>
                  <a:schemeClr val="accent2">
                    <a:lumMod val="75000"/>
                  </a:schemeClr>
                </a:solidFill>
                <a:latin typeface="Calibri" panose="020F0502020204030204" pitchFamily="34" charset="0"/>
                <a:ea typeface="Calibri" panose="020F0502020204030204" pitchFamily="34" charset="0"/>
                <a:cs typeface="Times New Roman" panose="02020603050405020304" pitchFamily="18" charset="0"/>
              </a:rPr>
              <a:t>(Hannah, Stuart, &amp; Irene, 2017)</a:t>
            </a:r>
          </a:p>
        </p:txBody>
      </p:sp>
      <mc:AlternateContent xmlns:mc="http://schemas.openxmlformats.org/markup-compatibility/2006" xmlns:a14="http://schemas.microsoft.com/office/drawing/2010/main">
        <mc:Choice Requires="a14">
          <p:sp>
            <p:nvSpPr>
              <p:cNvPr id="33" name="Rectangle 32"/>
              <p:cNvSpPr/>
              <p:nvPr/>
            </p:nvSpPr>
            <p:spPr>
              <a:xfrm>
                <a:off x="9027319" y="3397328"/>
                <a:ext cx="2904962" cy="369332"/>
              </a:xfrm>
              <a:prstGeom prst="rect">
                <a:avLst/>
              </a:prstGeom>
            </p:spPr>
            <p:txBody>
              <a:bodyPr wrap="none">
                <a:spAutoFit/>
              </a:bodyPr>
              <a:lstStyle/>
              <a:p>
                <a:r>
                  <a:rPr lang="en-US" dirty="0">
                    <a:cs typeface="Arial" panose="020B0604020202020204" pitchFamily="34" charset="0"/>
                  </a:rPr>
                  <a:t>TE</a:t>
                </a: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m:t>
                    </m:r>
                  </m:oMath>
                </a14:m>
                <a:r>
                  <a:rPr lang="en-US" dirty="0">
                    <a:ea typeface="Times New Roman" panose="02020603050405020304" pitchFamily="18" charset="0"/>
                  </a:rPr>
                  <a:t> T2</a:t>
                </a:r>
                <a:r>
                  <a:rPr lang="en-US" baseline="30000" dirty="0">
                    <a:ea typeface="Times New Roman" panose="02020603050405020304" pitchFamily="18" charset="0"/>
                  </a:rPr>
                  <a:t>*</a:t>
                </a:r>
                <a:r>
                  <a:rPr lang="en-US" dirty="0">
                    <a:ea typeface="Times New Roman" panose="02020603050405020304" pitchFamily="18" charset="0"/>
                  </a:rPr>
                  <a:t> of tissue (</a:t>
                </a:r>
                <a:r>
                  <a:rPr lang="en-US" dirty="0">
                    <a:latin typeface="Times New Roman" panose="02020603050405020304" pitchFamily="18" charset="0"/>
                    <a:ea typeface="Times New Roman" panose="02020603050405020304" pitchFamily="18" charset="0"/>
                    <a:cs typeface="Times New Roman" panose="02020603050405020304" pitchFamily="18" charset="0"/>
                  </a:rPr>
                  <a:t>~</a:t>
                </a:r>
                <a:r>
                  <a:rPr lang="en-US" dirty="0">
                    <a:ea typeface="Times New Roman" panose="02020603050405020304" pitchFamily="18" charset="0"/>
                  </a:rPr>
                  <a:t>30-35ms)</a:t>
                </a:r>
                <a:endParaRPr lang="en-US" dirty="0"/>
              </a:p>
            </p:txBody>
          </p:sp>
        </mc:Choice>
        <mc:Fallback xmlns="">
          <p:sp>
            <p:nvSpPr>
              <p:cNvPr id="33" name="Rectangle 32"/>
              <p:cNvSpPr>
                <a:spLocks noRot="1" noChangeAspect="1" noMove="1" noResize="1" noEditPoints="1" noAdjustHandles="1" noChangeArrowheads="1" noChangeShapeType="1" noTextEdit="1"/>
              </p:cNvSpPr>
              <p:nvPr/>
            </p:nvSpPr>
            <p:spPr>
              <a:xfrm>
                <a:off x="9027319" y="3397328"/>
                <a:ext cx="2904962" cy="369332"/>
              </a:xfrm>
              <a:prstGeom prst="rect">
                <a:avLst/>
              </a:prstGeom>
              <a:blipFill>
                <a:blip r:embed="rId5"/>
                <a:stretch>
                  <a:fillRect l="-1891" t="-9836" r="-1891" b="-24590"/>
                </a:stretch>
              </a:blipFill>
            </p:spPr>
            <p:txBody>
              <a:bodyPr/>
              <a:lstStyle/>
              <a:p>
                <a:r>
                  <a:rPr lang="en-US">
                    <a:noFill/>
                  </a:rPr>
                  <a:t> </a:t>
                </a:r>
              </a:p>
            </p:txBody>
          </p:sp>
        </mc:Fallback>
      </mc:AlternateContent>
      <p:pic>
        <p:nvPicPr>
          <p:cNvPr id="36" name="Picture 2" descr="oxyhemoglobin to deoxyhemoglobin transition">
            <a:extLst>
              <a:ext uri="{FF2B5EF4-FFF2-40B4-BE49-F238E27FC236}">
                <a16:creationId xmlns:a16="http://schemas.microsoft.com/office/drawing/2014/main" id="{D86881D5-9C75-469F-86C3-8548A5C56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0686" y="1325071"/>
            <a:ext cx="2015799" cy="2015799"/>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8AA6526A-808B-49B9-A599-053B23BB306D}"/>
              </a:ext>
            </a:extLst>
          </p:cNvPr>
          <p:cNvSpPr/>
          <p:nvPr/>
        </p:nvSpPr>
        <p:spPr>
          <a:xfrm>
            <a:off x="6097588" y="6164802"/>
            <a:ext cx="2534348" cy="344069"/>
          </a:xfrm>
          <a:prstGeom prst="rect">
            <a:avLst/>
          </a:prstGeom>
        </p:spPr>
        <p:txBody>
          <a:bodyPr wrap="none">
            <a:spAutoFit/>
          </a:bodyPr>
          <a:lstStyle/>
          <a:p>
            <a:pPr>
              <a:lnSpc>
                <a:spcPct val="107000"/>
              </a:lnSpc>
              <a:spcAft>
                <a:spcPts val="800"/>
              </a:spcAft>
            </a:pPr>
            <a:r>
              <a:rPr lang="en-US" sz="1600" i="1" dirty="0">
                <a:solidFill>
                  <a:schemeClr val="accent2">
                    <a:lumMod val="75000"/>
                  </a:schemeClr>
                </a:solidFill>
                <a:latin typeface="Calibri" panose="020F0502020204030204" pitchFamily="34" charset="0"/>
                <a:ea typeface="Calibri" panose="020F0502020204030204" pitchFamily="34" charset="0"/>
                <a:cs typeface="Times New Roman" panose="02020603050405020304" pitchFamily="18" charset="0"/>
              </a:rPr>
              <a:t>(MRIQUESTIONS.com, 2017)</a:t>
            </a:r>
          </a:p>
        </p:txBody>
      </p:sp>
      <p:sp>
        <p:nvSpPr>
          <p:cNvPr id="35" name="Rectangle 34">
            <a:extLst>
              <a:ext uri="{FF2B5EF4-FFF2-40B4-BE49-F238E27FC236}">
                <a16:creationId xmlns:a16="http://schemas.microsoft.com/office/drawing/2014/main" id="{D6393161-5119-485D-A5DC-5A37F1A0415F}"/>
              </a:ext>
            </a:extLst>
          </p:cNvPr>
          <p:cNvSpPr/>
          <p:nvPr/>
        </p:nvSpPr>
        <p:spPr>
          <a:xfrm>
            <a:off x="10534382" y="1010645"/>
            <a:ext cx="1363450" cy="355803"/>
          </a:xfrm>
          <a:prstGeom prst="rect">
            <a:avLst/>
          </a:prstGeom>
        </p:spPr>
        <p:txBody>
          <a:bodyPr wrap="none">
            <a:spAutoFit/>
          </a:bodyPr>
          <a:lstStyle/>
          <a:p>
            <a:pPr>
              <a:lnSpc>
                <a:spcPct val="107000"/>
              </a:lnSpc>
              <a:spcAft>
                <a:spcPts val="800"/>
              </a:spcAft>
            </a:pPr>
            <a:r>
              <a:rPr lang="en-US" sz="1600" i="1" dirty="0">
                <a:solidFill>
                  <a:schemeClr val="accent2">
                    <a:lumMod val="75000"/>
                  </a:schemeClr>
                </a:solidFill>
                <a:latin typeface="Calibri" panose="020F0502020204030204" pitchFamily="34" charset="0"/>
                <a:ea typeface="Calibri" panose="020F0502020204030204" pitchFamily="34" charset="0"/>
                <a:cs typeface="Times New Roman" panose="02020603050405020304" pitchFamily="18" charset="0"/>
              </a:rPr>
              <a:t>(</a:t>
            </a:r>
            <a:r>
              <a:rPr lang="en-US" sz="1600" i="1" dirty="0" err="1">
                <a:solidFill>
                  <a:schemeClr val="accent2">
                    <a:lumMod val="75000"/>
                  </a:schemeClr>
                </a:solidFill>
                <a:latin typeface="Calibri" panose="020F0502020204030204" pitchFamily="34" charset="0"/>
                <a:ea typeface="Calibri" panose="020F0502020204030204" pitchFamily="34" charset="0"/>
                <a:cs typeface="Times New Roman" panose="02020603050405020304" pitchFamily="18" charset="0"/>
              </a:rPr>
              <a:t>Mader</a:t>
            </a:r>
            <a:r>
              <a:rPr lang="en-US" sz="1600" i="1" dirty="0">
                <a:solidFill>
                  <a:schemeClr val="accent2">
                    <a:lumMod val="75000"/>
                  </a:schemeClr>
                </a:solidFill>
                <a:latin typeface="Calibri" panose="020F0502020204030204" pitchFamily="34" charset="0"/>
                <a:ea typeface="Calibri" panose="020F0502020204030204" pitchFamily="34" charset="0"/>
                <a:cs typeface="Times New Roman" panose="02020603050405020304" pitchFamily="18" charset="0"/>
              </a:rPr>
              <a:t>, 2004)</a:t>
            </a:r>
          </a:p>
        </p:txBody>
      </p:sp>
    </p:spTree>
    <p:extLst>
      <p:ext uri="{BB962C8B-B14F-4D97-AF65-F5344CB8AC3E}">
        <p14:creationId xmlns:p14="http://schemas.microsoft.com/office/powerpoint/2010/main" val="25528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5FED8BD-B797-4FF6-A41E-8AC986847062}"/>
              </a:ext>
            </a:extLst>
          </p:cNvPr>
          <p:cNvSpPr/>
          <p:nvPr/>
        </p:nvSpPr>
        <p:spPr>
          <a:xfrm>
            <a:off x="6450670" y="683942"/>
            <a:ext cx="5562600" cy="588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278" y="112890"/>
            <a:ext cx="11209175" cy="777797"/>
          </a:xfrm>
        </p:spPr>
        <p:txBody>
          <a:bodyPr vert="horz" lIns="91440" tIns="45720" rIns="91440" bIns="45720" rtlCol="0" anchor="b">
            <a:normAutofit/>
          </a:bodyPr>
          <a:lstStyle/>
          <a:p>
            <a:r>
              <a:rPr lang="en-US" sz="3200" dirty="0">
                <a:solidFill>
                  <a:srgbClr val="335B74"/>
                </a:solidFill>
              </a:rPr>
              <a:t>Linear framework for fMRI analysis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05200" y="2819400"/>
            <a:ext cx="3594100" cy="3594100"/>
          </a:xfrm>
        </p:spPr>
      </p:pic>
      <p:sp>
        <p:nvSpPr>
          <p:cNvPr id="4" name="Slide Number Placeholder 3"/>
          <p:cNvSpPr>
            <a:spLocks noGrp="1"/>
          </p:cNvSpPr>
          <p:nvPr>
            <p:ph type="sldNum" sz="quarter" idx="12"/>
          </p:nvPr>
        </p:nvSpPr>
        <p:spPr>
          <a:xfrm>
            <a:off x="9900460" y="6527521"/>
            <a:ext cx="1312025" cy="365125"/>
          </a:xfrm>
        </p:spPr>
        <p:txBody>
          <a:bodyPr/>
          <a:lstStyle/>
          <a:p>
            <a:fld id="{6BE26A60-D618-46F9-AB36-C68115337070}" type="slidenum">
              <a:rPr lang="en-US" smtClean="0"/>
              <a:pPr/>
              <a:t>4</a:t>
            </a:fld>
            <a:endParaRPr lang="en-US" dirty="0"/>
          </a:p>
        </p:txBody>
      </p:sp>
      <p:grpSp>
        <p:nvGrpSpPr>
          <p:cNvPr id="8" name="Group 7"/>
          <p:cNvGrpSpPr/>
          <p:nvPr/>
        </p:nvGrpSpPr>
        <p:grpSpPr>
          <a:xfrm>
            <a:off x="7467600" y="381000"/>
            <a:ext cx="4297500" cy="5874711"/>
            <a:chOff x="3954850" y="574326"/>
            <a:chExt cx="4297500" cy="5874711"/>
          </a:xfrm>
        </p:grpSpPr>
        <p:pic>
          <p:nvPicPr>
            <p:cNvPr id="10" name="Picture 9"/>
            <p:cNvPicPr>
              <a:picLocks noChangeAspect="1"/>
            </p:cNvPicPr>
            <p:nvPr/>
          </p:nvPicPr>
          <p:blipFill>
            <a:blip r:embed="rId4"/>
            <a:stretch>
              <a:fillRect/>
            </a:stretch>
          </p:blipFill>
          <p:spPr>
            <a:xfrm>
              <a:off x="3954850" y="5015704"/>
              <a:ext cx="4297500" cy="1433333"/>
            </a:xfrm>
            <a:prstGeom prst="rect">
              <a:avLst/>
            </a:prstGeom>
          </p:spPr>
        </p:pic>
        <p:sp>
          <p:nvSpPr>
            <p:cNvPr id="11" name="Rectangle 10"/>
            <p:cNvSpPr/>
            <p:nvPr/>
          </p:nvSpPr>
          <p:spPr>
            <a:xfrm>
              <a:off x="5787800" y="1860796"/>
              <a:ext cx="631600"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t>
              </a:r>
            </a:p>
          </p:txBody>
        </p:sp>
        <p:sp>
          <p:nvSpPr>
            <p:cNvPr id="12" name="Rectangle 11"/>
            <p:cNvSpPr/>
            <p:nvPr/>
          </p:nvSpPr>
          <p:spPr>
            <a:xfrm>
              <a:off x="5787800" y="4235612"/>
              <a:ext cx="631600"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13" name="Picture 12"/>
            <p:cNvPicPr>
              <a:picLocks noChangeAspect="1"/>
            </p:cNvPicPr>
            <p:nvPr/>
          </p:nvPicPr>
          <p:blipFill>
            <a:blip r:embed="rId5"/>
            <a:stretch>
              <a:fillRect/>
            </a:stretch>
          </p:blipFill>
          <p:spPr>
            <a:xfrm>
              <a:off x="3954850" y="574326"/>
              <a:ext cx="4297500" cy="1433333"/>
            </a:xfrm>
            <a:prstGeom prst="rect">
              <a:avLst/>
            </a:prstGeom>
          </p:spPr>
        </p:pic>
        <p:pic>
          <p:nvPicPr>
            <p:cNvPr id="14" name="Picture 13"/>
            <p:cNvPicPr>
              <a:picLocks noChangeAspect="1"/>
            </p:cNvPicPr>
            <p:nvPr/>
          </p:nvPicPr>
          <p:blipFill>
            <a:blip r:embed="rId6"/>
            <a:stretch>
              <a:fillRect/>
            </a:stretch>
          </p:blipFill>
          <p:spPr>
            <a:xfrm>
              <a:off x="4808925" y="2477368"/>
              <a:ext cx="2498725" cy="2044066"/>
            </a:xfrm>
            <a:prstGeom prst="rect">
              <a:avLst/>
            </a:prstGeom>
          </p:spPr>
        </p:pic>
      </p:grpSp>
      <p:cxnSp>
        <p:nvCxnSpPr>
          <p:cNvPr id="17" name="Straight Arrow Connector 16"/>
          <p:cNvCxnSpPr/>
          <p:nvPr/>
        </p:nvCxnSpPr>
        <p:spPr>
          <a:xfrm>
            <a:off x="6324600" y="4503951"/>
            <a:ext cx="1249495" cy="588684"/>
          </a:xfrm>
          <a:prstGeom prst="straightConnector1">
            <a:avLst/>
          </a:prstGeom>
          <a:ln w="19050">
            <a:solidFill>
              <a:schemeClr val="accent5">
                <a:lumMod val="60000"/>
                <a:lumOff val="4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6202681" y="4419600"/>
            <a:ext cx="45719" cy="45719"/>
          </a:xfrm>
          <a:prstGeom prst="cube">
            <a:avLst/>
          </a:prstGeom>
          <a:solidFill>
            <a:schemeClr val="accent5">
              <a:lumMod val="40000"/>
              <a:lumOff val="6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532188" y="2460700"/>
            <a:ext cx="3643312" cy="369332"/>
          </a:xfrm>
          <a:prstGeom prst="rect">
            <a:avLst/>
          </a:prstGeom>
          <a:noFill/>
        </p:spPr>
        <p:txBody>
          <a:bodyPr wrap="square" rtlCol="0">
            <a:spAutoFit/>
          </a:bodyPr>
          <a:lstStyle/>
          <a:p>
            <a:r>
              <a:rPr lang="en-US" dirty="0"/>
              <a:t>Activation map for a visual stimulus</a:t>
            </a:r>
          </a:p>
        </p:txBody>
      </p:sp>
      <p:sp>
        <p:nvSpPr>
          <p:cNvPr id="3" name="TextBox 2"/>
          <p:cNvSpPr txBox="1"/>
          <p:nvPr/>
        </p:nvSpPr>
        <p:spPr>
          <a:xfrm>
            <a:off x="8610600" y="2268379"/>
            <a:ext cx="2057400" cy="230832"/>
          </a:xfrm>
          <a:prstGeom prst="rect">
            <a:avLst/>
          </a:prstGeom>
          <a:solidFill>
            <a:schemeClr val="bg1"/>
          </a:solidFill>
        </p:spPr>
        <p:txBody>
          <a:bodyPr wrap="square" rtlCol="0">
            <a:spAutoFit/>
          </a:bodyPr>
          <a:lstStyle/>
          <a:p>
            <a:r>
              <a:rPr lang="en-US" sz="900" dirty="0"/>
              <a:t>Hemodynamic response function (HRF)</a:t>
            </a:r>
          </a:p>
        </p:txBody>
      </p:sp>
    </p:spTree>
    <p:extLst>
      <p:ext uri="{BB962C8B-B14F-4D97-AF65-F5344CB8AC3E}">
        <p14:creationId xmlns:p14="http://schemas.microsoft.com/office/powerpoint/2010/main" val="278655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F165074-F8EB-4DA8-BC50-24542D03835E}"/>
              </a:ext>
            </a:extLst>
          </p:cNvPr>
          <p:cNvSpPr/>
          <p:nvPr/>
        </p:nvSpPr>
        <p:spPr>
          <a:xfrm>
            <a:off x="571613" y="3477926"/>
            <a:ext cx="7353187" cy="30006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Resting-state functional connectivity</a:t>
            </a:r>
          </a:p>
        </p:txBody>
      </p:sp>
      <p:sp>
        <p:nvSpPr>
          <p:cNvPr id="3" name="Content Placeholder 2"/>
          <p:cNvSpPr>
            <a:spLocks noGrp="1"/>
          </p:cNvSpPr>
          <p:nvPr>
            <p:ph idx="1"/>
          </p:nvPr>
        </p:nvSpPr>
        <p:spPr>
          <a:xfrm>
            <a:off x="522515" y="1140178"/>
            <a:ext cx="11517085" cy="2036637"/>
          </a:xfrm>
        </p:spPr>
        <p:txBody>
          <a:bodyPr/>
          <a:lstStyle/>
          <a:p>
            <a:pPr lvl="1"/>
            <a:r>
              <a:rPr lang="en-US" b="1" dirty="0">
                <a:sym typeface="Wingdings" panose="05000000000000000000" pitchFamily="2" charset="2"/>
              </a:rPr>
              <a:t>Resting-state networks (RNSs):</a:t>
            </a:r>
            <a:r>
              <a:rPr lang="en-US" dirty="0">
                <a:sym typeface="Wingdings" panose="05000000000000000000" pitchFamily="2" charset="2"/>
              </a:rPr>
              <a:t> </a:t>
            </a:r>
            <a:r>
              <a:rPr lang="en-US" dirty="0"/>
              <a:t>regions with correlated spontaneous activity </a:t>
            </a:r>
          </a:p>
          <a:p>
            <a:pPr lvl="1"/>
            <a:r>
              <a:rPr lang="en-US" dirty="0"/>
              <a:t>Functional Connectivity (FC) may reflect:</a:t>
            </a:r>
          </a:p>
          <a:p>
            <a:pPr lvl="2"/>
            <a:r>
              <a:rPr lang="en-US" dirty="0"/>
              <a:t>Neuronal activity</a:t>
            </a:r>
          </a:p>
          <a:p>
            <a:pPr lvl="2"/>
            <a:r>
              <a:rPr lang="en-US" dirty="0"/>
              <a:t>Noise related to head motion (check my poster on HBHL research day for how to deal with head motion in fMRI)</a:t>
            </a:r>
          </a:p>
          <a:p>
            <a:pPr lvl="2"/>
            <a:r>
              <a:rPr lang="en-US" dirty="0"/>
              <a:t>Physiological processes (e.g. cardiac pulsation and respiration)</a:t>
            </a:r>
          </a:p>
          <a:p>
            <a:pPr lvl="1"/>
            <a:endParaRPr lang="en-US" dirty="0"/>
          </a:p>
        </p:txBody>
      </p:sp>
      <p:pic>
        <p:nvPicPr>
          <p:cNvPr id="7" name="Picture 6"/>
          <p:cNvPicPr>
            <a:picLocks noChangeAspect="1"/>
          </p:cNvPicPr>
          <p:nvPr/>
        </p:nvPicPr>
        <p:blipFill>
          <a:blip r:embed="rId2"/>
          <a:stretch>
            <a:fillRect/>
          </a:stretch>
        </p:blipFill>
        <p:spPr>
          <a:xfrm>
            <a:off x="794544" y="3627521"/>
            <a:ext cx="3429000" cy="2400368"/>
          </a:xfrm>
          <a:prstGeom prst="rect">
            <a:avLst/>
          </a:prstGeom>
        </p:spPr>
      </p:pic>
      <p:sp>
        <p:nvSpPr>
          <p:cNvPr id="8" name="TextBox 7"/>
          <p:cNvSpPr txBox="1"/>
          <p:nvPr/>
        </p:nvSpPr>
        <p:spPr>
          <a:xfrm>
            <a:off x="6163072" y="3126470"/>
            <a:ext cx="1863892" cy="369332"/>
          </a:xfrm>
          <a:prstGeom prst="rect">
            <a:avLst/>
          </a:prstGeom>
          <a:noFill/>
        </p:spPr>
        <p:txBody>
          <a:bodyPr wrap="square" rtlCol="0">
            <a:spAutoFit/>
          </a:bodyPr>
          <a:lstStyle/>
          <a:p>
            <a:r>
              <a:rPr lang="en-US" i="1" dirty="0"/>
              <a:t>Fox et al. 2005</a:t>
            </a:r>
          </a:p>
        </p:txBody>
      </p:sp>
      <p:sp>
        <p:nvSpPr>
          <p:cNvPr id="10" name="TextBox 9"/>
          <p:cNvSpPr txBox="1"/>
          <p:nvPr/>
        </p:nvSpPr>
        <p:spPr>
          <a:xfrm>
            <a:off x="4359672" y="3660647"/>
            <a:ext cx="3124200" cy="369332"/>
          </a:xfrm>
          <a:prstGeom prst="rect">
            <a:avLst/>
          </a:prstGeom>
          <a:noFill/>
        </p:spPr>
        <p:txBody>
          <a:bodyPr wrap="square" rtlCol="0">
            <a:spAutoFit/>
          </a:bodyPr>
          <a:lstStyle/>
          <a:p>
            <a:r>
              <a:rPr lang="en-US" b="1" dirty="0">
                <a:solidFill>
                  <a:srgbClr val="FFC000"/>
                </a:solidFill>
              </a:rPr>
              <a:t>Default mode network (DMN)</a:t>
            </a:r>
          </a:p>
        </p:txBody>
      </p:sp>
      <p:sp>
        <p:nvSpPr>
          <p:cNvPr id="14" name="Slide Number Placeholder 1">
            <a:extLst>
              <a:ext uri="{FF2B5EF4-FFF2-40B4-BE49-F238E27FC236}">
                <a16:creationId xmlns:a16="http://schemas.microsoft.com/office/drawing/2014/main" id="{0840F470-F2B8-403A-B53C-F6E341EC1E95}"/>
              </a:ext>
            </a:extLst>
          </p:cNvPr>
          <p:cNvSpPr>
            <a:spLocks noGrp="1"/>
          </p:cNvSpPr>
          <p:nvPr>
            <p:ph type="sldNum" sz="quarter" idx="12"/>
          </p:nvPr>
        </p:nvSpPr>
        <p:spPr>
          <a:xfrm>
            <a:off x="9900460" y="6527521"/>
            <a:ext cx="1312025" cy="365125"/>
          </a:xfrm>
        </p:spPr>
        <p:txBody>
          <a:bodyPr/>
          <a:lstStyle/>
          <a:p>
            <a:fld id="{6BE26A60-D618-46F9-AB36-C68115337070}" type="slidenum">
              <a:rPr lang="en-US" smtClean="0"/>
              <a:pPr/>
              <a:t>5</a:t>
            </a:fld>
            <a:endParaRPr lang="en-US"/>
          </a:p>
        </p:txBody>
      </p:sp>
      <p:sp>
        <p:nvSpPr>
          <p:cNvPr id="18" name="TextBox 17">
            <a:extLst>
              <a:ext uri="{FF2B5EF4-FFF2-40B4-BE49-F238E27FC236}">
                <a16:creationId xmlns:a16="http://schemas.microsoft.com/office/drawing/2014/main" id="{764BA974-AEA0-409F-B2D5-0B4148644C49}"/>
              </a:ext>
            </a:extLst>
          </p:cNvPr>
          <p:cNvSpPr txBox="1"/>
          <p:nvPr/>
        </p:nvSpPr>
        <p:spPr>
          <a:xfrm>
            <a:off x="4374912" y="4028034"/>
            <a:ext cx="3429000" cy="369332"/>
          </a:xfrm>
          <a:prstGeom prst="rect">
            <a:avLst/>
          </a:prstGeom>
          <a:noFill/>
        </p:spPr>
        <p:txBody>
          <a:bodyPr wrap="square" rtlCol="0">
            <a:spAutoFit/>
          </a:bodyPr>
          <a:lstStyle/>
          <a:p>
            <a:r>
              <a:rPr lang="en-US" b="1" dirty="0">
                <a:solidFill>
                  <a:schemeClr val="accent1">
                    <a:lumMod val="60000"/>
                    <a:lumOff val="40000"/>
                  </a:schemeClr>
                </a:solidFill>
              </a:rPr>
              <a:t>Dorsal attention network (DAN)</a:t>
            </a:r>
          </a:p>
        </p:txBody>
      </p:sp>
    </p:spTree>
    <p:extLst>
      <p:ext uri="{BB962C8B-B14F-4D97-AF65-F5344CB8AC3E}">
        <p14:creationId xmlns:p14="http://schemas.microsoft.com/office/powerpoint/2010/main" val="350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CEA0-A083-46CF-AF13-B01423FDC4CD}"/>
              </a:ext>
            </a:extLst>
          </p:cNvPr>
          <p:cNvSpPr>
            <a:spLocks noGrp="1"/>
          </p:cNvSpPr>
          <p:nvPr>
            <p:ph type="title"/>
          </p:nvPr>
        </p:nvSpPr>
        <p:spPr/>
        <p:txBody>
          <a:bodyPr>
            <a:normAutofit fontScale="90000"/>
          </a:bodyPr>
          <a:lstStyle/>
          <a:p>
            <a:r>
              <a:rPr lang="en-US" dirty="0"/>
              <a:t>Strong correlation of respiratory variable RVT w/ task-based fMRI data</a:t>
            </a:r>
          </a:p>
        </p:txBody>
      </p:sp>
      <p:pic>
        <p:nvPicPr>
          <p:cNvPr id="6" name="Content Placeholder 5">
            <a:extLst>
              <a:ext uri="{FF2B5EF4-FFF2-40B4-BE49-F238E27FC236}">
                <a16:creationId xmlns:a16="http://schemas.microsoft.com/office/drawing/2014/main" id="{EB9463A5-9318-466A-B977-0B141F116600}"/>
              </a:ext>
            </a:extLst>
          </p:cNvPr>
          <p:cNvPicPr>
            <a:picLocks noGrp="1" noChangeAspect="1"/>
          </p:cNvPicPr>
          <p:nvPr>
            <p:ph idx="1"/>
          </p:nvPr>
        </p:nvPicPr>
        <p:blipFill rotWithShape="1">
          <a:blip r:embed="rId3"/>
          <a:srcRect t="25764"/>
          <a:stretch/>
        </p:blipFill>
        <p:spPr>
          <a:xfrm>
            <a:off x="1676400" y="1225393"/>
            <a:ext cx="9193065" cy="4724400"/>
          </a:xfrm>
          <a:prstGeom prst="rect">
            <a:avLst/>
          </a:prstGeom>
        </p:spPr>
      </p:pic>
      <p:sp>
        <p:nvSpPr>
          <p:cNvPr id="5" name="Slide Number Placeholder 4">
            <a:extLst>
              <a:ext uri="{FF2B5EF4-FFF2-40B4-BE49-F238E27FC236}">
                <a16:creationId xmlns:a16="http://schemas.microsoft.com/office/drawing/2014/main" id="{CF6A57B8-6A01-4801-8747-78A50AFFC85A}"/>
              </a:ext>
            </a:extLst>
          </p:cNvPr>
          <p:cNvSpPr>
            <a:spLocks noGrp="1"/>
          </p:cNvSpPr>
          <p:nvPr>
            <p:ph type="sldNum" sz="quarter" idx="12"/>
          </p:nvPr>
        </p:nvSpPr>
        <p:spPr>
          <a:xfrm>
            <a:off x="9900460" y="6527521"/>
            <a:ext cx="1312025" cy="365125"/>
          </a:xfrm>
        </p:spPr>
        <p:txBody>
          <a:bodyPr/>
          <a:lstStyle/>
          <a:p>
            <a:fld id="{6BE26A60-D618-46F9-AB36-C68115337070}" type="slidenum">
              <a:rPr lang="en-US" smtClean="0"/>
              <a:pPr/>
              <a:t>6</a:t>
            </a:fld>
            <a:endParaRPr lang="en-US" dirty="0"/>
          </a:p>
        </p:txBody>
      </p:sp>
      <p:sp>
        <p:nvSpPr>
          <p:cNvPr id="8" name="TextBox 7">
            <a:extLst>
              <a:ext uri="{FF2B5EF4-FFF2-40B4-BE49-F238E27FC236}">
                <a16:creationId xmlns:a16="http://schemas.microsoft.com/office/drawing/2014/main" id="{9EADF540-3EA0-4B7C-91DA-96674A9DA138}"/>
              </a:ext>
            </a:extLst>
          </p:cNvPr>
          <p:cNvSpPr txBox="1"/>
          <p:nvPr/>
        </p:nvSpPr>
        <p:spPr>
          <a:xfrm>
            <a:off x="9372600" y="6059944"/>
            <a:ext cx="2139140" cy="369332"/>
          </a:xfrm>
          <a:prstGeom prst="rect">
            <a:avLst/>
          </a:prstGeom>
          <a:noFill/>
        </p:spPr>
        <p:txBody>
          <a:bodyPr wrap="square" rtlCol="0">
            <a:spAutoFit/>
          </a:bodyPr>
          <a:lstStyle/>
          <a:p>
            <a:r>
              <a:rPr lang="en-US" i="1" dirty="0"/>
              <a:t>(Glasser et al. 2018)</a:t>
            </a:r>
          </a:p>
        </p:txBody>
      </p:sp>
    </p:spTree>
    <p:extLst>
      <p:ext uri="{BB962C8B-B14F-4D97-AF65-F5344CB8AC3E}">
        <p14:creationId xmlns:p14="http://schemas.microsoft.com/office/powerpoint/2010/main" val="258170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5A8DA-7BBA-456B-B0EB-C71CA36C8584}"/>
              </a:ext>
            </a:extLst>
          </p:cNvPr>
          <p:cNvSpPr>
            <a:spLocks noGrp="1"/>
          </p:cNvSpPr>
          <p:nvPr>
            <p:ph type="title"/>
          </p:nvPr>
        </p:nvSpPr>
        <p:spPr>
          <a:xfrm>
            <a:off x="572278" y="112890"/>
            <a:ext cx="11209175" cy="777797"/>
          </a:xfrm>
        </p:spPr>
        <p:txBody>
          <a:bodyPr/>
          <a:lstStyle/>
          <a:p>
            <a:r>
              <a:rPr lang="en-US" dirty="0"/>
              <a:t>Physiological Noise in fMRI</a:t>
            </a:r>
          </a:p>
        </p:txBody>
      </p:sp>
      <p:sp>
        <p:nvSpPr>
          <p:cNvPr id="5" name="Slide Number Placeholder 4">
            <a:extLst>
              <a:ext uri="{FF2B5EF4-FFF2-40B4-BE49-F238E27FC236}">
                <a16:creationId xmlns:a16="http://schemas.microsoft.com/office/drawing/2014/main" id="{118C043B-87AC-4EBD-A77B-4FA0AFF23520}"/>
              </a:ext>
            </a:extLst>
          </p:cNvPr>
          <p:cNvSpPr>
            <a:spLocks noGrp="1"/>
          </p:cNvSpPr>
          <p:nvPr>
            <p:ph type="sldNum" sz="quarter" idx="12"/>
          </p:nvPr>
        </p:nvSpPr>
        <p:spPr>
          <a:xfrm>
            <a:off x="9900460" y="6527521"/>
            <a:ext cx="1312025" cy="365125"/>
          </a:xfrm>
        </p:spPr>
        <p:txBody>
          <a:bodyPr/>
          <a:lstStyle/>
          <a:p>
            <a:fld id="{6BE26A60-D618-46F9-AB36-C68115337070}" type="slidenum">
              <a:rPr lang="en-US" smtClean="0"/>
              <a:pPr/>
              <a:t>7</a:t>
            </a:fld>
            <a:endParaRPr lang="en-US" dirty="0"/>
          </a:p>
        </p:txBody>
      </p:sp>
      <p:sp>
        <p:nvSpPr>
          <p:cNvPr id="7" name="Rounded Rectangle 350">
            <a:extLst>
              <a:ext uri="{FF2B5EF4-FFF2-40B4-BE49-F238E27FC236}">
                <a16:creationId xmlns:a16="http://schemas.microsoft.com/office/drawing/2014/main" id="{851DDFAC-C145-4A4E-8E19-858B2FF27F37}"/>
              </a:ext>
            </a:extLst>
          </p:cNvPr>
          <p:cNvSpPr/>
          <p:nvPr/>
        </p:nvSpPr>
        <p:spPr>
          <a:xfrm>
            <a:off x="5292519" y="1256064"/>
            <a:ext cx="1080000" cy="324000"/>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Book Antiqua" panose="02040602050305030304" pitchFamily="18" charset="0"/>
              </a:rPr>
              <a:t>CBF</a:t>
            </a:r>
          </a:p>
        </p:txBody>
      </p:sp>
      <p:sp>
        <p:nvSpPr>
          <p:cNvPr id="9" name="Rounded Rectangle 367">
            <a:extLst>
              <a:ext uri="{FF2B5EF4-FFF2-40B4-BE49-F238E27FC236}">
                <a16:creationId xmlns:a16="http://schemas.microsoft.com/office/drawing/2014/main" id="{A1EA26C3-DD7C-493D-B6A8-0E5576EE88D6}"/>
              </a:ext>
            </a:extLst>
          </p:cNvPr>
          <p:cNvSpPr/>
          <p:nvPr/>
        </p:nvSpPr>
        <p:spPr>
          <a:xfrm>
            <a:off x="1870228" y="1154283"/>
            <a:ext cx="2044539" cy="540000"/>
          </a:xfrm>
          <a:prstGeom prst="roundRect">
            <a:avLst/>
          </a:prstGeom>
          <a:solidFill>
            <a:srgbClr val="00B05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Neuronal activity</a:t>
            </a:r>
          </a:p>
        </p:txBody>
      </p:sp>
      <p:sp>
        <p:nvSpPr>
          <p:cNvPr id="11" name="Rounded Rectangle 367">
            <a:extLst>
              <a:ext uri="{FF2B5EF4-FFF2-40B4-BE49-F238E27FC236}">
                <a16:creationId xmlns:a16="http://schemas.microsoft.com/office/drawing/2014/main" id="{DD9FD99B-2642-479C-AB50-9DC42B079A72}"/>
              </a:ext>
            </a:extLst>
          </p:cNvPr>
          <p:cNvSpPr/>
          <p:nvPr/>
        </p:nvSpPr>
        <p:spPr>
          <a:xfrm>
            <a:off x="7690330" y="930678"/>
            <a:ext cx="1740208" cy="540000"/>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l-GR" sz="1400" kern="0" dirty="0">
                <a:solidFill>
                  <a:prstClr val="white"/>
                </a:solidFill>
                <a:latin typeface="Book Antiqua" panose="02040602050305030304" pitchFamily="18" charset="0"/>
              </a:rPr>
              <a:t>Levels</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of deoxy</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h</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e</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m</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g</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b</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i</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n</a:t>
            </a:r>
          </a:p>
        </p:txBody>
      </p:sp>
      <p:sp>
        <p:nvSpPr>
          <p:cNvPr id="12" name="Rounded Rectangle 367">
            <a:extLst>
              <a:ext uri="{FF2B5EF4-FFF2-40B4-BE49-F238E27FC236}">
                <a16:creationId xmlns:a16="http://schemas.microsoft.com/office/drawing/2014/main" id="{87A333BF-8211-480E-B3F3-EFE4D012CFA3}"/>
              </a:ext>
            </a:extLst>
          </p:cNvPr>
          <p:cNvSpPr/>
          <p:nvPr/>
        </p:nvSpPr>
        <p:spPr>
          <a:xfrm>
            <a:off x="7625868" y="1965021"/>
            <a:ext cx="1869132" cy="324000"/>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B</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d</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v</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e</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s</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s</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e</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 </a:t>
            </a:r>
            <a:r>
              <a:rPr lang="el-GR" sz="1400" kern="0" dirty="0">
                <a:solidFill>
                  <a:prstClr val="white"/>
                </a:solidFill>
                <a:latin typeface="Book Antiqua" panose="02040602050305030304" pitchFamily="18" charset="0"/>
              </a:rPr>
              <a:t>volume</a:t>
            </a: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3" name="Rounded Rectangle 370">
            <a:extLst>
              <a:ext uri="{FF2B5EF4-FFF2-40B4-BE49-F238E27FC236}">
                <a16:creationId xmlns:a16="http://schemas.microsoft.com/office/drawing/2014/main" id="{84F6075A-35B2-455C-BB4E-27A2B1B6ADF0}"/>
              </a:ext>
            </a:extLst>
          </p:cNvPr>
          <p:cNvSpPr/>
          <p:nvPr/>
        </p:nvSpPr>
        <p:spPr>
          <a:xfrm>
            <a:off x="10561800" y="1581000"/>
            <a:ext cx="792000" cy="324000"/>
          </a:xfrm>
          <a:prstGeom prst="roundRect">
            <a:avLst/>
          </a:prstGeom>
          <a:solidFill>
            <a:srgbClr val="00B05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Book Antiqua" panose="02040602050305030304" pitchFamily="18" charset="0"/>
              </a:rPr>
              <a:t>BOLD</a:t>
            </a:r>
          </a:p>
        </p:txBody>
      </p:sp>
      <p:cxnSp>
        <p:nvCxnSpPr>
          <p:cNvPr id="21" name="Straight Arrow Connector 20">
            <a:extLst>
              <a:ext uri="{FF2B5EF4-FFF2-40B4-BE49-F238E27FC236}">
                <a16:creationId xmlns:a16="http://schemas.microsoft.com/office/drawing/2014/main" id="{07CFD0E4-8281-407B-AC0F-380202BC507D}"/>
              </a:ext>
            </a:extLst>
          </p:cNvPr>
          <p:cNvCxnSpPr>
            <a:cxnSpLocks/>
            <a:stCxn id="114" idx="3"/>
            <a:endCxn id="11" idx="1"/>
          </p:cNvCxnSpPr>
          <p:nvPr/>
        </p:nvCxnSpPr>
        <p:spPr>
          <a:xfrm flipV="1">
            <a:off x="7168800" y="1200678"/>
            <a:ext cx="521530" cy="3800"/>
          </a:xfrm>
          <a:prstGeom prst="straightConnector1">
            <a:avLst/>
          </a:prstGeom>
          <a:noFill/>
          <a:ln w="19050" cap="flat" cmpd="sng" algn="ctr">
            <a:solidFill>
              <a:schemeClr val="tx1"/>
            </a:solidFill>
            <a:prstDash val="solid"/>
            <a:tailEnd type="triangle"/>
          </a:ln>
          <a:effectLst/>
        </p:spPr>
      </p:cxnSp>
      <p:cxnSp>
        <p:nvCxnSpPr>
          <p:cNvPr id="23" name="Straight Arrow Connector 22">
            <a:extLst>
              <a:ext uri="{FF2B5EF4-FFF2-40B4-BE49-F238E27FC236}">
                <a16:creationId xmlns:a16="http://schemas.microsoft.com/office/drawing/2014/main" id="{45860512-3AE6-4B56-86C2-5BDC3E6B9B81}"/>
              </a:ext>
            </a:extLst>
          </p:cNvPr>
          <p:cNvCxnSpPr>
            <a:cxnSpLocks/>
            <a:stCxn id="12" idx="3"/>
            <a:endCxn id="145" idx="1"/>
          </p:cNvCxnSpPr>
          <p:nvPr/>
        </p:nvCxnSpPr>
        <p:spPr>
          <a:xfrm>
            <a:off x="9495000" y="2127021"/>
            <a:ext cx="355593" cy="6579"/>
          </a:xfrm>
          <a:prstGeom prst="straightConnector1">
            <a:avLst/>
          </a:prstGeom>
          <a:noFill/>
          <a:ln w="19050" cap="flat" cmpd="sng" algn="ctr">
            <a:solidFill>
              <a:schemeClr val="tx1"/>
            </a:solidFill>
            <a:prstDash val="solid"/>
            <a:tailEnd type="none"/>
          </a:ln>
          <a:effectLst/>
        </p:spPr>
      </p:cxnSp>
      <p:cxnSp>
        <p:nvCxnSpPr>
          <p:cNvPr id="24" name="Straight Arrow Connector 23">
            <a:extLst>
              <a:ext uri="{FF2B5EF4-FFF2-40B4-BE49-F238E27FC236}">
                <a16:creationId xmlns:a16="http://schemas.microsoft.com/office/drawing/2014/main" id="{6A11FF73-4769-40A4-AE25-5CE00636F684}"/>
              </a:ext>
            </a:extLst>
          </p:cNvPr>
          <p:cNvCxnSpPr>
            <a:cxnSpLocks/>
            <a:stCxn id="11" idx="3"/>
            <a:endCxn id="144" idx="1"/>
          </p:cNvCxnSpPr>
          <p:nvPr/>
        </p:nvCxnSpPr>
        <p:spPr>
          <a:xfrm>
            <a:off x="9430538" y="1200678"/>
            <a:ext cx="420055" cy="3483"/>
          </a:xfrm>
          <a:prstGeom prst="straightConnector1">
            <a:avLst/>
          </a:prstGeom>
          <a:noFill/>
          <a:ln w="19050" cap="flat" cmpd="sng" algn="ctr">
            <a:solidFill>
              <a:schemeClr val="tx1"/>
            </a:solidFill>
            <a:prstDash val="solid"/>
            <a:tailEnd type="none"/>
          </a:ln>
          <a:effectLst/>
        </p:spPr>
      </p:cxnSp>
      <p:cxnSp>
        <p:nvCxnSpPr>
          <p:cNvPr id="25" name="Straight Arrow Connector 24">
            <a:extLst>
              <a:ext uri="{FF2B5EF4-FFF2-40B4-BE49-F238E27FC236}">
                <a16:creationId xmlns:a16="http://schemas.microsoft.com/office/drawing/2014/main" id="{83C45BDF-379F-4552-83CD-E4997AAA074E}"/>
              </a:ext>
            </a:extLst>
          </p:cNvPr>
          <p:cNvCxnSpPr>
            <a:cxnSpLocks/>
            <a:stCxn id="9" idx="3"/>
            <a:endCxn id="7" idx="1"/>
          </p:cNvCxnSpPr>
          <p:nvPr/>
        </p:nvCxnSpPr>
        <p:spPr>
          <a:xfrm flipV="1">
            <a:off x="3914767" y="1418064"/>
            <a:ext cx="1377752" cy="0"/>
          </a:xfrm>
          <a:prstGeom prst="straightConnector1">
            <a:avLst/>
          </a:prstGeom>
          <a:noFill/>
          <a:ln w="1905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8EE8D356-F474-46B3-99B7-41EEA9BC6AF2}"/>
              </a:ext>
            </a:extLst>
          </p:cNvPr>
          <p:cNvCxnSpPr>
            <a:cxnSpLocks/>
            <a:stCxn id="143" idx="3"/>
            <a:endCxn id="13" idx="1"/>
          </p:cNvCxnSpPr>
          <p:nvPr/>
        </p:nvCxnSpPr>
        <p:spPr>
          <a:xfrm>
            <a:off x="9883495" y="1726491"/>
            <a:ext cx="678305" cy="16509"/>
          </a:xfrm>
          <a:prstGeom prst="straightConnector1">
            <a:avLst/>
          </a:prstGeom>
          <a:noFill/>
          <a:ln w="19050" cap="flat" cmpd="sng" algn="ctr">
            <a:solidFill>
              <a:schemeClr val="tx1"/>
            </a:solidFill>
            <a:prstDash val="solid"/>
            <a:tailEnd type="triangle"/>
          </a:ln>
          <a:effectLst/>
        </p:spPr>
      </p:cxnSp>
      <p:cxnSp>
        <p:nvCxnSpPr>
          <p:cNvPr id="72" name="Straight Arrow Connector 71">
            <a:extLst>
              <a:ext uri="{FF2B5EF4-FFF2-40B4-BE49-F238E27FC236}">
                <a16:creationId xmlns:a16="http://schemas.microsoft.com/office/drawing/2014/main" id="{870A5A64-BAC2-4956-8F71-81F5070D62D3}"/>
              </a:ext>
            </a:extLst>
          </p:cNvPr>
          <p:cNvCxnSpPr>
            <a:cxnSpLocks/>
            <a:stCxn id="119" idx="3"/>
            <a:endCxn id="12" idx="1"/>
          </p:cNvCxnSpPr>
          <p:nvPr/>
        </p:nvCxnSpPr>
        <p:spPr>
          <a:xfrm>
            <a:off x="7168800" y="2125761"/>
            <a:ext cx="457068" cy="1260"/>
          </a:xfrm>
          <a:prstGeom prst="straightConnector1">
            <a:avLst/>
          </a:prstGeom>
          <a:noFill/>
          <a:ln w="19050" cap="flat" cmpd="sng" algn="ctr">
            <a:solidFill>
              <a:schemeClr val="tx1"/>
            </a:solidFill>
            <a:prstDash val="solid"/>
            <a:tailEnd type="triangle"/>
          </a:ln>
          <a:effectLst/>
        </p:spPr>
      </p:cxnSp>
      <p:cxnSp>
        <p:nvCxnSpPr>
          <p:cNvPr id="84" name="Straight Arrow Connector 83">
            <a:extLst>
              <a:ext uri="{FF2B5EF4-FFF2-40B4-BE49-F238E27FC236}">
                <a16:creationId xmlns:a16="http://schemas.microsoft.com/office/drawing/2014/main" id="{5C23838A-247D-44C3-930B-66DDF2245D96}"/>
              </a:ext>
            </a:extLst>
          </p:cNvPr>
          <p:cNvCxnSpPr>
            <a:cxnSpLocks/>
            <a:stCxn id="7" idx="3"/>
            <a:endCxn id="104" idx="1"/>
          </p:cNvCxnSpPr>
          <p:nvPr/>
        </p:nvCxnSpPr>
        <p:spPr>
          <a:xfrm flipV="1">
            <a:off x="6372519" y="1415408"/>
            <a:ext cx="760281" cy="2656"/>
          </a:xfrm>
          <a:prstGeom prst="straightConnector1">
            <a:avLst/>
          </a:prstGeom>
          <a:noFill/>
          <a:ln w="19050" cap="flat" cmpd="sng" algn="ctr">
            <a:solidFill>
              <a:schemeClr val="tx1"/>
            </a:solidFill>
            <a:prstDash val="solid"/>
            <a:tailEnd type="none"/>
          </a:ln>
          <a:effectLst/>
        </p:spPr>
      </p:cxnSp>
      <p:cxnSp>
        <p:nvCxnSpPr>
          <p:cNvPr id="89" name="Straight Arrow Connector 88">
            <a:extLst>
              <a:ext uri="{FF2B5EF4-FFF2-40B4-BE49-F238E27FC236}">
                <a16:creationId xmlns:a16="http://schemas.microsoft.com/office/drawing/2014/main" id="{51B883FF-A1BA-4D8C-AB3E-4830FACBAFDB}"/>
              </a:ext>
            </a:extLst>
          </p:cNvPr>
          <p:cNvCxnSpPr>
            <a:cxnSpLocks/>
            <a:stCxn id="104" idx="0"/>
            <a:endCxn id="114" idx="2"/>
          </p:cNvCxnSpPr>
          <p:nvPr/>
        </p:nvCxnSpPr>
        <p:spPr>
          <a:xfrm flipV="1">
            <a:off x="7150800" y="1222478"/>
            <a:ext cx="0" cy="174930"/>
          </a:xfrm>
          <a:prstGeom prst="straightConnector1">
            <a:avLst/>
          </a:prstGeom>
          <a:noFill/>
          <a:ln w="19050" cap="flat" cmpd="sng" algn="ctr">
            <a:solidFill>
              <a:schemeClr val="tx1"/>
            </a:solidFill>
            <a:prstDash val="solid"/>
            <a:tailEnd type="none"/>
          </a:ln>
          <a:effectLst/>
        </p:spPr>
      </p:cxnSp>
      <p:cxnSp>
        <p:nvCxnSpPr>
          <p:cNvPr id="92" name="Straight Arrow Connector 91">
            <a:extLst>
              <a:ext uri="{FF2B5EF4-FFF2-40B4-BE49-F238E27FC236}">
                <a16:creationId xmlns:a16="http://schemas.microsoft.com/office/drawing/2014/main" id="{94A9844F-0F30-48B8-B2A9-2A261F96CAF1}"/>
              </a:ext>
            </a:extLst>
          </p:cNvPr>
          <p:cNvCxnSpPr>
            <a:cxnSpLocks/>
            <a:endCxn id="119" idx="0"/>
          </p:cNvCxnSpPr>
          <p:nvPr/>
        </p:nvCxnSpPr>
        <p:spPr>
          <a:xfrm>
            <a:off x="7149008" y="1433408"/>
            <a:ext cx="1792" cy="674353"/>
          </a:xfrm>
          <a:prstGeom prst="straightConnector1">
            <a:avLst/>
          </a:prstGeom>
          <a:noFill/>
          <a:ln w="19050" cap="flat" cmpd="sng" algn="ctr">
            <a:solidFill>
              <a:schemeClr val="tx1"/>
            </a:solidFill>
            <a:prstDash val="solid"/>
            <a:tailEnd type="none"/>
          </a:ln>
          <a:effectLst/>
        </p:spPr>
      </p:cxnSp>
      <p:sp>
        <p:nvSpPr>
          <p:cNvPr id="104" name="Rounded Rectangle 367">
            <a:extLst>
              <a:ext uri="{FF2B5EF4-FFF2-40B4-BE49-F238E27FC236}">
                <a16:creationId xmlns:a16="http://schemas.microsoft.com/office/drawing/2014/main" id="{EB40C7B1-9814-439D-8FCD-829218569465}"/>
              </a:ext>
            </a:extLst>
          </p:cNvPr>
          <p:cNvSpPr/>
          <p:nvPr/>
        </p:nvSpPr>
        <p:spPr>
          <a:xfrm>
            <a:off x="7132800" y="1397408"/>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14" name="Rounded Rectangle 367">
            <a:extLst>
              <a:ext uri="{FF2B5EF4-FFF2-40B4-BE49-F238E27FC236}">
                <a16:creationId xmlns:a16="http://schemas.microsoft.com/office/drawing/2014/main" id="{CDB52D81-AF9B-42AB-A917-E4C1E6A58404}"/>
              </a:ext>
            </a:extLst>
          </p:cNvPr>
          <p:cNvSpPr/>
          <p:nvPr/>
        </p:nvSpPr>
        <p:spPr>
          <a:xfrm>
            <a:off x="7132800" y="1186478"/>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19" name="Rounded Rectangle 367">
            <a:extLst>
              <a:ext uri="{FF2B5EF4-FFF2-40B4-BE49-F238E27FC236}">
                <a16:creationId xmlns:a16="http://schemas.microsoft.com/office/drawing/2014/main" id="{36FFFAB2-4115-43CD-93AF-FBFADDF0DFDE}"/>
              </a:ext>
            </a:extLst>
          </p:cNvPr>
          <p:cNvSpPr/>
          <p:nvPr/>
        </p:nvSpPr>
        <p:spPr>
          <a:xfrm>
            <a:off x="7132800" y="2107761"/>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141" name="Straight Arrow Connector 140">
            <a:extLst>
              <a:ext uri="{FF2B5EF4-FFF2-40B4-BE49-F238E27FC236}">
                <a16:creationId xmlns:a16="http://schemas.microsoft.com/office/drawing/2014/main" id="{B2B0849A-1128-4D0C-9CF7-2F6F22F5C07E}"/>
              </a:ext>
            </a:extLst>
          </p:cNvPr>
          <p:cNvCxnSpPr>
            <a:cxnSpLocks/>
            <a:stCxn id="143" idx="0"/>
            <a:endCxn id="144" idx="2"/>
          </p:cNvCxnSpPr>
          <p:nvPr/>
        </p:nvCxnSpPr>
        <p:spPr>
          <a:xfrm flipV="1">
            <a:off x="9865495" y="1222161"/>
            <a:ext cx="3098" cy="486330"/>
          </a:xfrm>
          <a:prstGeom prst="straightConnector1">
            <a:avLst/>
          </a:prstGeom>
          <a:noFill/>
          <a:ln w="19050" cap="flat" cmpd="sng" algn="ctr">
            <a:solidFill>
              <a:schemeClr val="tx1"/>
            </a:solidFill>
            <a:prstDash val="solid"/>
            <a:tailEnd type="none"/>
          </a:ln>
          <a:effectLst/>
        </p:spPr>
      </p:cxnSp>
      <p:cxnSp>
        <p:nvCxnSpPr>
          <p:cNvPr id="142" name="Straight Arrow Connector 141">
            <a:extLst>
              <a:ext uri="{FF2B5EF4-FFF2-40B4-BE49-F238E27FC236}">
                <a16:creationId xmlns:a16="http://schemas.microsoft.com/office/drawing/2014/main" id="{5C97FE62-FBF7-4D38-A152-76ACEEFF7DF3}"/>
              </a:ext>
            </a:extLst>
          </p:cNvPr>
          <p:cNvCxnSpPr>
            <a:cxnSpLocks/>
            <a:stCxn id="143" idx="2"/>
            <a:endCxn id="145" idx="0"/>
          </p:cNvCxnSpPr>
          <p:nvPr/>
        </p:nvCxnSpPr>
        <p:spPr>
          <a:xfrm>
            <a:off x="9865495" y="1744491"/>
            <a:ext cx="3098" cy="371109"/>
          </a:xfrm>
          <a:prstGeom prst="straightConnector1">
            <a:avLst/>
          </a:prstGeom>
          <a:noFill/>
          <a:ln w="19050" cap="flat" cmpd="sng" algn="ctr">
            <a:solidFill>
              <a:schemeClr val="tx1"/>
            </a:solidFill>
            <a:prstDash val="solid"/>
            <a:tailEnd type="none"/>
          </a:ln>
          <a:effectLst/>
        </p:spPr>
      </p:cxnSp>
      <p:sp>
        <p:nvSpPr>
          <p:cNvPr id="143" name="Rounded Rectangle 367">
            <a:extLst>
              <a:ext uri="{FF2B5EF4-FFF2-40B4-BE49-F238E27FC236}">
                <a16:creationId xmlns:a16="http://schemas.microsoft.com/office/drawing/2014/main" id="{E444B6C3-D843-4137-843D-9C3667E773DF}"/>
              </a:ext>
            </a:extLst>
          </p:cNvPr>
          <p:cNvSpPr/>
          <p:nvPr/>
        </p:nvSpPr>
        <p:spPr>
          <a:xfrm>
            <a:off x="9847495" y="1708491"/>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44" name="Rounded Rectangle 367">
            <a:extLst>
              <a:ext uri="{FF2B5EF4-FFF2-40B4-BE49-F238E27FC236}">
                <a16:creationId xmlns:a16="http://schemas.microsoft.com/office/drawing/2014/main" id="{EFC48B0B-01D2-4231-8E97-ACD76F17AEBC}"/>
              </a:ext>
            </a:extLst>
          </p:cNvPr>
          <p:cNvSpPr/>
          <p:nvPr/>
        </p:nvSpPr>
        <p:spPr>
          <a:xfrm>
            <a:off x="9850593" y="1186161"/>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45" name="Rounded Rectangle 367">
            <a:extLst>
              <a:ext uri="{FF2B5EF4-FFF2-40B4-BE49-F238E27FC236}">
                <a16:creationId xmlns:a16="http://schemas.microsoft.com/office/drawing/2014/main" id="{25E6D490-42D5-42DA-92A7-C0B0F03217A6}"/>
              </a:ext>
            </a:extLst>
          </p:cNvPr>
          <p:cNvSpPr/>
          <p:nvPr/>
        </p:nvSpPr>
        <p:spPr>
          <a:xfrm>
            <a:off x="9850593" y="2115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58" name="Rounded Rectangle 350">
            <a:extLst>
              <a:ext uri="{FF2B5EF4-FFF2-40B4-BE49-F238E27FC236}">
                <a16:creationId xmlns:a16="http://schemas.microsoft.com/office/drawing/2014/main" id="{7F136ACC-46F9-40A1-ACA7-6510493BD84C}"/>
              </a:ext>
            </a:extLst>
          </p:cNvPr>
          <p:cNvSpPr/>
          <p:nvPr/>
        </p:nvSpPr>
        <p:spPr>
          <a:xfrm>
            <a:off x="1773745" y="1910209"/>
            <a:ext cx="2237505" cy="540000"/>
          </a:xfrm>
          <a:prstGeom prst="roundRect">
            <a:avLst/>
          </a:prstGeom>
          <a:solidFill>
            <a:schemeClr val="accent1">
              <a:lumMod val="75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Arterial blood pressure</a:t>
            </a:r>
          </a:p>
        </p:txBody>
      </p:sp>
      <p:sp>
        <p:nvSpPr>
          <p:cNvPr id="159" name="Rounded Rectangle 367">
            <a:extLst>
              <a:ext uri="{FF2B5EF4-FFF2-40B4-BE49-F238E27FC236}">
                <a16:creationId xmlns:a16="http://schemas.microsoft.com/office/drawing/2014/main" id="{D4926C1C-BC87-4D27-83E6-EDEC11DE5908}"/>
              </a:ext>
            </a:extLst>
          </p:cNvPr>
          <p:cNvSpPr/>
          <p:nvPr/>
        </p:nvSpPr>
        <p:spPr>
          <a:xfrm>
            <a:off x="5801400" y="2133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160" name="Straight Arrow Connector 159">
            <a:extLst>
              <a:ext uri="{FF2B5EF4-FFF2-40B4-BE49-F238E27FC236}">
                <a16:creationId xmlns:a16="http://schemas.microsoft.com/office/drawing/2014/main" id="{F352A818-EF6F-42CD-9DD0-6DCDD70ED64C}"/>
              </a:ext>
            </a:extLst>
          </p:cNvPr>
          <p:cNvCxnSpPr>
            <a:cxnSpLocks/>
            <a:stCxn id="158" idx="3"/>
            <a:endCxn id="159" idx="1"/>
          </p:cNvCxnSpPr>
          <p:nvPr/>
        </p:nvCxnSpPr>
        <p:spPr>
          <a:xfrm flipV="1">
            <a:off x="4011250" y="2151600"/>
            <a:ext cx="1790150" cy="28609"/>
          </a:xfrm>
          <a:prstGeom prst="straightConnector1">
            <a:avLst/>
          </a:prstGeom>
          <a:noFill/>
          <a:ln w="19050" cap="flat" cmpd="sng" algn="ctr">
            <a:solidFill>
              <a:schemeClr val="tx1"/>
            </a:solidFill>
            <a:prstDash val="solid"/>
            <a:headEnd type="none" w="med" len="med"/>
            <a:tailEnd type="none" w="med" len="med"/>
          </a:ln>
          <a:effectLst/>
        </p:spPr>
      </p:cxnSp>
      <p:cxnSp>
        <p:nvCxnSpPr>
          <p:cNvPr id="163" name="Straight Arrow Connector 162">
            <a:extLst>
              <a:ext uri="{FF2B5EF4-FFF2-40B4-BE49-F238E27FC236}">
                <a16:creationId xmlns:a16="http://schemas.microsoft.com/office/drawing/2014/main" id="{F37CC8E1-B3FC-4725-8F5D-A3618D5D0B0F}"/>
              </a:ext>
            </a:extLst>
          </p:cNvPr>
          <p:cNvCxnSpPr>
            <a:cxnSpLocks/>
            <a:stCxn id="159" idx="0"/>
            <a:endCxn id="7" idx="2"/>
          </p:cNvCxnSpPr>
          <p:nvPr/>
        </p:nvCxnSpPr>
        <p:spPr>
          <a:xfrm flipV="1">
            <a:off x="5819400" y="1580064"/>
            <a:ext cx="13119" cy="553536"/>
          </a:xfrm>
          <a:prstGeom prst="straightConnector1">
            <a:avLst/>
          </a:prstGeom>
          <a:noFill/>
          <a:ln w="19050" cap="flat" cmpd="sng" algn="ctr">
            <a:solidFill>
              <a:schemeClr val="tx1"/>
            </a:solidFill>
            <a:prstDash val="solid"/>
            <a:tailEnd type="triangle"/>
          </a:ln>
          <a:effectLst/>
        </p:spPr>
      </p:cxnSp>
      <p:sp>
        <p:nvSpPr>
          <p:cNvPr id="166" name="Rounded Rectangle 350">
            <a:extLst>
              <a:ext uri="{FF2B5EF4-FFF2-40B4-BE49-F238E27FC236}">
                <a16:creationId xmlns:a16="http://schemas.microsoft.com/office/drawing/2014/main" id="{E09FEAD9-B63A-4023-B982-28054A857799}"/>
              </a:ext>
            </a:extLst>
          </p:cNvPr>
          <p:cNvSpPr/>
          <p:nvPr/>
        </p:nvSpPr>
        <p:spPr>
          <a:xfrm>
            <a:off x="1172910" y="2660400"/>
            <a:ext cx="3439175" cy="540000"/>
          </a:xfrm>
          <a:prstGeom prst="roundRect">
            <a:avLst/>
          </a:prstGeom>
          <a:solidFill>
            <a:schemeClr val="accent1">
              <a:lumMod val="75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Levels of carbon dioxide (CO2)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0.1 Hz</a:t>
            </a:r>
          </a:p>
        </p:txBody>
      </p:sp>
      <p:sp>
        <p:nvSpPr>
          <p:cNvPr id="167" name="Rounded Rectangle 367">
            <a:extLst>
              <a:ext uri="{FF2B5EF4-FFF2-40B4-BE49-F238E27FC236}">
                <a16:creationId xmlns:a16="http://schemas.microsoft.com/office/drawing/2014/main" id="{008AAD61-90B2-48E4-B483-94DC77DCD6C0}"/>
              </a:ext>
            </a:extLst>
          </p:cNvPr>
          <p:cNvSpPr/>
          <p:nvPr/>
        </p:nvSpPr>
        <p:spPr>
          <a:xfrm>
            <a:off x="5794881" y="2895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168" name="Straight Arrow Connector 167">
            <a:extLst>
              <a:ext uri="{FF2B5EF4-FFF2-40B4-BE49-F238E27FC236}">
                <a16:creationId xmlns:a16="http://schemas.microsoft.com/office/drawing/2014/main" id="{04BA4299-A485-4DCD-BBF9-48C471CD46F1}"/>
              </a:ext>
            </a:extLst>
          </p:cNvPr>
          <p:cNvCxnSpPr>
            <a:cxnSpLocks/>
            <a:stCxn id="166" idx="3"/>
            <a:endCxn id="167" idx="1"/>
          </p:cNvCxnSpPr>
          <p:nvPr/>
        </p:nvCxnSpPr>
        <p:spPr>
          <a:xfrm flipV="1">
            <a:off x="4612085" y="2913600"/>
            <a:ext cx="1182796" cy="16800"/>
          </a:xfrm>
          <a:prstGeom prst="straightConnector1">
            <a:avLst/>
          </a:prstGeom>
          <a:noFill/>
          <a:ln w="19050" cap="flat" cmpd="sng" algn="ctr">
            <a:solidFill>
              <a:schemeClr val="tx1"/>
            </a:solidFill>
            <a:prstDash val="solid"/>
            <a:headEnd type="none" w="med" len="med"/>
            <a:tailEnd type="none" w="med" len="med"/>
          </a:ln>
          <a:effectLst/>
        </p:spPr>
      </p:cxnSp>
      <p:cxnSp>
        <p:nvCxnSpPr>
          <p:cNvPr id="171" name="Straight Arrow Connector 170">
            <a:extLst>
              <a:ext uri="{FF2B5EF4-FFF2-40B4-BE49-F238E27FC236}">
                <a16:creationId xmlns:a16="http://schemas.microsoft.com/office/drawing/2014/main" id="{E0668C6D-E569-4AD9-B0C3-77B10C4A4EEA}"/>
              </a:ext>
            </a:extLst>
          </p:cNvPr>
          <p:cNvCxnSpPr>
            <a:cxnSpLocks/>
            <a:stCxn id="167" idx="0"/>
            <a:endCxn id="159" idx="0"/>
          </p:cNvCxnSpPr>
          <p:nvPr/>
        </p:nvCxnSpPr>
        <p:spPr>
          <a:xfrm flipV="1">
            <a:off x="5812881" y="2133600"/>
            <a:ext cx="6519" cy="762000"/>
          </a:xfrm>
          <a:prstGeom prst="straightConnector1">
            <a:avLst/>
          </a:prstGeom>
          <a:noFill/>
          <a:ln w="19050" cap="flat" cmpd="sng" algn="ctr">
            <a:solidFill>
              <a:schemeClr val="tx1"/>
            </a:solidFill>
            <a:prstDash val="solid"/>
            <a:headEnd type="none" w="med" len="med"/>
            <a:tailEnd type="none" w="med" len="med"/>
          </a:ln>
          <a:effectLst/>
        </p:spPr>
      </p:cxnSp>
      <p:sp>
        <p:nvSpPr>
          <p:cNvPr id="178" name="Rounded Rectangle 350">
            <a:extLst>
              <a:ext uri="{FF2B5EF4-FFF2-40B4-BE49-F238E27FC236}">
                <a16:creationId xmlns:a16="http://schemas.microsoft.com/office/drawing/2014/main" id="{9E9E37DC-CAE8-44FF-A61C-273340F54D1B}"/>
              </a:ext>
            </a:extLst>
          </p:cNvPr>
          <p:cNvSpPr/>
          <p:nvPr/>
        </p:nvSpPr>
        <p:spPr>
          <a:xfrm>
            <a:off x="1067071" y="3422061"/>
            <a:ext cx="3650853"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Breathing pattern (depth &amp; rate)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0.1 Hz</a:t>
            </a:r>
          </a:p>
        </p:txBody>
      </p:sp>
      <p:cxnSp>
        <p:nvCxnSpPr>
          <p:cNvPr id="179" name="Straight Arrow Connector 178">
            <a:extLst>
              <a:ext uri="{FF2B5EF4-FFF2-40B4-BE49-F238E27FC236}">
                <a16:creationId xmlns:a16="http://schemas.microsoft.com/office/drawing/2014/main" id="{B4F2686A-EE26-4BA3-8A6E-C9174FBE9776}"/>
              </a:ext>
            </a:extLst>
          </p:cNvPr>
          <p:cNvCxnSpPr>
            <a:cxnSpLocks/>
            <a:stCxn id="178" idx="0"/>
            <a:endCxn id="166" idx="2"/>
          </p:cNvCxnSpPr>
          <p:nvPr/>
        </p:nvCxnSpPr>
        <p:spPr>
          <a:xfrm flipV="1">
            <a:off x="2892498" y="3200400"/>
            <a:ext cx="0" cy="221661"/>
          </a:xfrm>
          <a:prstGeom prst="straightConnector1">
            <a:avLst/>
          </a:prstGeom>
          <a:noFill/>
          <a:ln w="19050" cap="flat" cmpd="sng" algn="ctr">
            <a:solidFill>
              <a:schemeClr val="tx1"/>
            </a:solidFill>
            <a:prstDash val="solid"/>
            <a:tailEnd type="triangle"/>
          </a:ln>
          <a:effectLst/>
        </p:spPr>
      </p:cxnSp>
      <p:sp>
        <p:nvSpPr>
          <p:cNvPr id="183" name="Rounded Rectangle 350">
            <a:extLst>
              <a:ext uri="{FF2B5EF4-FFF2-40B4-BE49-F238E27FC236}">
                <a16:creationId xmlns:a16="http://schemas.microsoft.com/office/drawing/2014/main" id="{A7A8D10C-027B-46E9-ACBB-835CDE04578B}"/>
              </a:ext>
            </a:extLst>
          </p:cNvPr>
          <p:cNvSpPr/>
          <p:nvPr/>
        </p:nvSpPr>
        <p:spPr>
          <a:xfrm>
            <a:off x="1348840" y="4177987"/>
            <a:ext cx="3087314"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Heart rate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0.1 Hz</a:t>
            </a:r>
          </a:p>
        </p:txBody>
      </p:sp>
      <p:sp>
        <p:nvSpPr>
          <p:cNvPr id="184" name="Rounded Rectangle 350">
            <a:extLst>
              <a:ext uri="{FF2B5EF4-FFF2-40B4-BE49-F238E27FC236}">
                <a16:creationId xmlns:a16="http://schemas.microsoft.com/office/drawing/2014/main" id="{E8534029-95B0-4C44-AABD-0B863FAD3DDC}"/>
              </a:ext>
            </a:extLst>
          </p:cNvPr>
          <p:cNvSpPr/>
          <p:nvPr/>
        </p:nvSpPr>
        <p:spPr>
          <a:xfrm>
            <a:off x="1318212" y="4933913"/>
            <a:ext cx="3148570"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Cardiac pulsatility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1 Hz</a:t>
            </a:r>
          </a:p>
        </p:txBody>
      </p:sp>
      <p:sp>
        <p:nvSpPr>
          <p:cNvPr id="185" name="Rounded Rectangle 350">
            <a:extLst>
              <a:ext uri="{FF2B5EF4-FFF2-40B4-BE49-F238E27FC236}">
                <a16:creationId xmlns:a16="http://schemas.microsoft.com/office/drawing/2014/main" id="{32693C39-E43B-4A2F-AA9C-3A7D4354B422}"/>
              </a:ext>
            </a:extLst>
          </p:cNvPr>
          <p:cNvSpPr/>
          <p:nvPr/>
        </p:nvSpPr>
        <p:spPr>
          <a:xfrm>
            <a:off x="861995" y="5689841"/>
            <a:ext cx="4061005"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Book Antiqua" panose="02040602050305030304" pitchFamily="18" charset="0"/>
              </a:rPr>
              <a:t>Respiratory-related thoracic movement</a:t>
            </a: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0.3 Hz</a:t>
            </a:r>
          </a:p>
        </p:txBody>
      </p:sp>
      <p:sp>
        <p:nvSpPr>
          <p:cNvPr id="203" name="Rounded Rectangle 350">
            <a:extLst>
              <a:ext uri="{FF2B5EF4-FFF2-40B4-BE49-F238E27FC236}">
                <a16:creationId xmlns:a16="http://schemas.microsoft.com/office/drawing/2014/main" id="{DD2496C7-0855-411C-928F-9F2323D6FDFF}"/>
              </a:ext>
            </a:extLst>
          </p:cNvPr>
          <p:cNvSpPr/>
          <p:nvPr/>
        </p:nvSpPr>
        <p:spPr>
          <a:xfrm>
            <a:off x="7175258" y="5715000"/>
            <a:ext cx="1176742" cy="472439"/>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Magnetic field</a:t>
            </a:r>
          </a:p>
        </p:txBody>
      </p:sp>
      <p:cxnSp>
        <p:nvCxnSpPr>
          <p:cNvPr id="204" name="Straight Arrow Connector 203">
            <a:extLst>
              <a:ext uri="{FF2B5EF4-FFF2-40B4-BE49-F238E27FC236}">
                <a16:creationId xmlns:a16="http://schemas.microsoft.com/office/drawing/2014/main" id="{C6ECB27C-F451-4D69-9326-DA53C2E70C16}"/>
              </a:ext>
            </a:extLst>
          </p:cNvPr>
          <p:cNvCxnSpPr>
            <a:cxnSpLocks/>
            <a:stCxn id="185" idx="3"/>
            <a:endCxn id="203" idx="1"/>
          </p:cNvCxnSpPr>
          <p:nvPr/>
        </p:nvCxnSpPr>
        <p:spPr>
          <a:xfrm flipV="1">
            <a:off x="4923000" y="5951220"/>
            <a:ext cx="2252258" cy="8621"/>
          </a:xfrm>
          <a:prstGeom prst="straightConnector1">
            <a:avLst/>
          </a:prstGeom>
          <a:noFill/>
          <a:ln w="19050" cap="flat" cmpd="sng" algn="ctr">
            <a:solidFill>
              <a:schemeClr val="tx1"/>
            </a:solidFill>
            <a:prstDash val="solid"/>
            <a:tailEnd type="triangle"/>
          </a:ln>
          <a:effectLst/>
        </p:spPr>
      </p:cxnSp>
      <p:sp>
        <p:nvSpPr>
          <p:cNvPr id="208" name="Rounded Rectangle 367">
            <a:extLst>
              <a:ext uri="{FF2B5EF4-FFF2-40B4-BE49-F238E27FC236}">
                <a16:creationId xmlns:a16="http://schemas.microsoft.com/office/drawing/2014/main" id="{7B49EE23-1ED1-4B63-A4C6-58DB5A22913C}"/>
              </a:ext>
            </a:extLst>
          </p:cNvPr>
          <p:cNvSpPr/>
          <p:nvPr/>
        </p:nvSpPr>
        <p:spPr>
          <a:xfrm>
            <a:off x="10942800" y="5943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209" name="Straight Arrow Connector 208">
            <a:extLst>
              <a:ext uri="{FF2B5EF4-FFF2-40B4-BE49-F238E27FC236}">
                <a16:creationId xmlns:a16="http://schemas.microsoft.com/office/drawing/2014/main" id="{1EBF07DB-4E60-410E-82A7-A678A354C1B3}"/>
              </a:ext>
            </a:extLst>
          </p:cNvPr>
          <p:cNvCxnSpPr>
            <a:cxnSpLocks/>
            <a:stCxn id="203" idx="3"/>
            <a:endCxn id="208" idx="1"/>
          </p:cNvCxnSpPr>
          <p:nvPr/>
        </p:nvCxnSpPr>
        <p:spPr>
          <a:xfrm>
            <a:off x="8352000" y="5951220"/>
            <a:ext cx="2590800" cy="10380"/>
          </a:xfrm>
          <a:prstGeom prst="straightConnector1">
            <a:avLst/>
          </a:prstGeom>
          <a:noFill/>
          <a:ln w="19050" cap="flat" cmpd="sng" algn="ctr">
            <a:solidFill>
              <a:schemeClr val="tx1"/>
            </a:solidFill>
            <a:prstDash val="solid"/>
            <a:headEnd type="none" w="med" len="med"/>
            <a:tailEnd type="none" w="med" len="med"/>
          </a:ln>
          <a:effectLst/>
        </p:spPr>
      </p:cxnSp>
      <p:cxnSp>
        <p:nvCxnSpPr>
          <p:cNvPr id="210" name="Straight Arrow Connector 209">
            <a:extLst>
              <a:ext uri="{FF2B5EF4-FFF2-40B4-BE49-F238E27FC236}">
                <a16:creationId xmlns:a16="http://schemas.microsoft.com/office/drawing/2014/main" id="{26565176-E7B8-4AB8-A4D6-BD447809FB2D}"/>
              </a:ext>
            </a:extLst>
          </p:cNvPr>
          <p:cNvCxnSpPr>
            <a:cxnSpLocks/>
            <a:stCxn id="208" idx="0"/>
          </p:cNvCxnSpPr>
          <p:nvPr/>
        </p:nvCxnSpPr>
        <p:spPr>
          <a:xfrm flipV="1">
            <a:off x="10960800" y="1888492"/>
            <a:ext cx="16804" cy="4055108"/>
          </a:xfrm>
          <a:prstGeom prst="straightConnector1">
            <a:avLst/>
          </a:prstGeom>
          <a:noFill/>
          <a:ln w="19050" cap="flat" cmpd="sng" algn="ctr">
            <a:solidFill>
              <a:schemeClr val="tx1"/>
            </a:solidFill>
            <a:prstDash val="solid"/>
            <a:tailEnd type="triangle"/>
          </a:ln>
          <a:effectLst/>
        </p:spPr>
      </p:cxnSp>
      <p:sp>
        <p:nvSpPr>
          <p:cNvPr id="224" name="Rounded Rectangle 367">
            <a:extLst>
              <a:ext uri="{FF2B5EF4-FFF2-40B4-BE49-F238E27FC236}">
                <a16:creationId xmlns:a16="http://schemas.microsoft.com/office/drawing/2014/main" id="{069F83E3-01F4-44B3-9166-2A7F7D387D15}"/>
              </a:ext>
            </a:extLst>
          </p:cNvPr>
          <p:cNvSpPr/>
          <p:nvPr/>
        </p:nvSpPr>
        <p:spPr>
          <a:xfrm>
            <a:off x="5794881" y="4419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225" name="Straight Arrow Connector 224">
            <a:extLst>
              <a:ext uri="{FF2B5EF4-FFF2-40B4-BE49-F238E27FC236}">
                <a16:creationId xmlns:a16="http://schemas.microsoft.com/office/drawing/2014/main" id="{B7D22D79-F404-46A6-B8BB-FA867BA07C76}"/>
              </a:ext>
            </a:extLst>
          </p:cNvPr>
          <p:cNvCxnSpPr>
            <a:cxnSpLocks/>
            <a:stCxn id="183" idx="3"/>
            <a:endCxn id="224" idx="1"/>
          </p:cNvCxnSpPr>
          <p:nvPr/>
        </p:nvCxnSpPr>
        <p:spPr>
          <a:xfrm flipV="1">
            <a:off x="4436154" y="4437600"/>
            <a:ext cx="1358727" cy="10387"/>
          </a:xfrm>
          <a:prstGeom prst="straightConnector1">
            <a:avLst/>
          </a:prstGeom>
          <a:noFill/>
          <a:ln w="19050" cap="flat" cmpd="sng" algn="ctr">
            <a:solidFill>
              <a:schemeClr val="tx1"/>
            </a:solidFill>
            <a:prstDash val="solid"/>
            <a:headEnd type="none" w="med" len="med"/>
            <a:tailEnd type="none" w="med" len="med"/>
          </a:ln>
          <a:effectLst/>
        </p:spPr>
      </p:cxnSp>
      <p:cxnSp>
        <p:nvCxnSpPr>
          <p:cNvPr id="226" name="Straight Arrow Connector 225">
            <a:extLst>
              <a:ext uri="{FF2B5EF4-FFF2-40B4-BE49-F238E27FC236}">
                <a16:creationId xmlns:a16="http://schemas.microsoft.com/office/drawing/2014/main" id="{A802C55D-5745-495C-9986-E929FC1CCEA5}"/>
              </a:ext>
            </a:extLst>
          </p:cNvPr>
          <p:cNvCxnSpPr>
            <a:cxnSpLocks/>
            <a:stCxn id="224" idx="0"/>
            <a:endCxn id="167" idx="2"/>
          </p:cNvCxnSpPr>
          <p:nvPr/>
        </p:nvCxnSpPr>
        <p:spPr>
          <a:xfrm flipV="1">
            <a:off x="5812881" y="2931600"/>
            <a:ext cx="0" cy="1488000"/>
          </a:xfrm>
          <a:prstGeom prst="straightConnector1">
            <a:avLst/>
          </a:prstGeom>
          <a:noFill/>
          <a:ln w="19050" cap="flat" cmpd="sng" algn="ctr">
            <a:solidFill>
              <a:schemeClr val="tx1"/>
            </a:solidFill>
            <a:prstDash val="solid"/>
            <a:headEnd type="none" w="med" len="med"/>
            <a:tailEnd type="none" w="med" len="med"/>
          </a:ln>
          <a:effectLst/>
        </p:spPr>
      </p:cxnSp>
      <p:sp>
        <p:nvSpPr>
          <p:cNvPr id="232" name="Rounded Rectangle 367">
            <a:extLst>
              <a:ext uri="{FF2B5EF4-FFF2-40B4-BE49-F238E27FC236}">
                <a16:creationId xmlns:a16="http://schemas.microsoft.com/office/drawing/2014/main" id="{6F2DA279-559E-40E1-8284-4E8C6C06772F}"/>
              </a:ext>
            </a:extLst>
          </p:cNvPr>
          <p:cNvSpPr/>
          <p:nvPr/>
        </p:nvSpPr>
        <p:spPr>
          <a:xfrm>
            <a:off x="5794881" y="5181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233" name="Straight Arrow Connector 232">
            <a:extLst>
              <a:ext uri="{FF2B5EF4-FFF2-40B4-BE49-F238E27FC236}">
                <a16:creationId xmlns:a16="http://schemas.microsoft.com/office/drawing/2014/main" id="{7B5DF8E8-E4D2-4311-881A-80A85EADAC9E}"/>
              </a:ext>
            </a:extLst>
          </p:cNvPr>
          <p:cNvCxnSpPr>
            <a:cxnSpLocks/>
            <a:stCxn id="184" idx="3"/>
            <a:endCxn id="232" idx="1"/>
          </p:cNvCxnSpPr>
          <p:nvPr/>
        </p:nvCxnSpPr>
        <p:spPr>
          <a:xfrm flipV="1">
            <a:off x="4466782" y="5199600"/>
            <a:ext cx="1328099" cy="4313"/>
          </a:xfrm>
          <a:prstGeom prst="straightConnector1">
            <a:avLst/>
          </a:prstGeom>
          <a:noFill/>
          <a:ln w="19050" cap="flat" cmpd="sng" algn="ctr">
            <a:solidFill>
              <a:schemeClr val="tx1"/>
            </a:solidFill>
            <a:prstDash val="solid"/>
            <a:headEnd type="none" w="med" len="med"/>
            <a:tailEnd type="none" w="med" len="med"/>
          </a:ln>
          <a:effectLst/>
        </p:spPr>
      </p:cxnSp>
      <p:cxnSp>
        <p:nvCxnSpPr>
          <p:cNvPr id="234" name="Straight Arrow Connector 233">
            <a:extLst>
              <a:ext uri="{FF2B5EF4-FFF2-40B4-BE49-F238E27FC236}">
                <a16:creationId xmlns:a16="http://schemas.microsoft.com/office/drawing/2014/main" id="{06F2968B-364B-4391-8F39-B1E4BE29B734}"/>
              </a:ext>
            </a:extLst>
          </p:cNvPr>
          <p:cNvCxnSpPr>
            <a:cxnSpLocks/>
            <a:stCxn id="232" idx="3"/>
            <a:endCxn id="224" idx="2"/>
          </p:cNvCxnSpPr>
          <p:nvPr/>
        </p:nvCxnSpPr>
        <p:spPr>
          <a:xfrm flipH="1" flipV="1">
            <a:off x="5812881" y="4455600"/>
            <a:ext cx="18000" cy="744000"/>
          </a:xfrm>
          <a:prstGeom prst="straightConnector1">
            <a:avLst/>
          </a:prstGeom>
          <a:noFill/>
          <a:ln w="19050" cap="flat" cmpd="sng" algn="ctr">
            <a:solidFill>
              <a:schemeClr val="tx1"/>
            </a:solidFill>
            <a:prstDash val="solid"/>
            <a:headEnd type="none" w="med" len="med"/>
            <a:tailEnd type="none" w="med" len="med"/>
          </a:ln>
          <a:effectLst/>
        </p:spPr>
      </p:cxnSp>
      <p:cxnSp>
        <p:nvCxnSpPr>
          <p:cNvPr id="302" name="Straight Arrow Connector 301">
            <a:extLst>
              <a:ext uri="{FF2B5EF4-FFF2-40B4-BE49-F238E27FC236}">
                <a16:creationId xmlns:a16="http://schemas.microsoft.com/office/drawing/2014/main" id="{6FE44336-8080-4A71-B89A-9579AC7849BE}"/>
              </a:ext>
            </a:extLst>
          </p:cNvPr>
          <p:cNvCxnSpPr>
            <a:cxnSpLocks/>
            <a:stCxn id="12" idx="0"/>
            <a:endCxn id="11" idx="2"/>
          </p:cNvCxnSpPr>
          <p:nvPr/>
        </p:nvCxnSpPr>
        <p:spPr>
          <a:xfrm flipV="1">
            <a:off x="8560434" y="1470678"/>
            <a:ext cx="0" cy="494343"/>
          </a:xfrm>
          <a:prstGeom prst="straightConnector1">
            <a:avLst/>
          </a:prstGeom>
          <a:noFill/>
          <a:ln w="19050" cap="flat" cmpd="sng" algn="ctr">
            <a:solidFill>
              <a:schemeClr val="tx1"/>
            </a:solidFill>
            <a:prstDash val="solid"/>
            <a:tailEnd type="triangle"/>
          </a:ln>
          <a:effectLst/>
        </p:spPr>
      </p:cxnSp>
    </p:spTree>
    <p:extLst>
      <p:ext uri="{BB962C8B-B14F-4D97-AF65-F5344CB8AC3E}">
        <p14:creationId xmlns:p14="http://schemas.microsoft.com/office/powerpoint/2010/main" val="318639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P spid="159" grpId="0" animBg="1"/>
      <p:bldP spid="166" grpId="0" animBg="1"/>
      <p:bldP spid="167" grpId="0" animBg="1"/>
      <p:bldP spid="178" grpId="0" animBg="1"/>
      <p:bldP spid="183" grpId="0" animBg="1"/>
      <p:bldP spid="184" grpId="0" animBg="1"/>
      <p:bldP spid="185" grpId="0" animBg="1"/>
      <p:bldP spid="203" grpId="0" animBg="1"/>
      <p:bldP spid="208" grpId="0" animBg="1"/>
      <p:bldP spid="224" grpId="0" animBg="1"/>
      <p:bldP spid="2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75728-EE46-42FD-BABB-EAFCF224F7B7}"/>
              </a:ext>
            </a:extLst>
          </p:cNvPr>
          <p:cNvSpPr>
            <a:spLocks noGrp="1"/>
          </p:cNvSpPr>
          <p:nvPr>
            <p:ph type="title"/>
          </p:nvPr>
        </p:nvSpPr>
        <p:spPr/>
        <p:txBody>
          <a:bodyPr/>
          <a:lstStyle/>
          <a:p>
            <a:r>
              <a:rPr lang="en-US" dirty="0"/>
              <a:t>Recording of concurrent physiological processes</a:t>
            </a:r>
          </a:p>
        </p:txBody>
      </p:sp>
      <p:sp>
        <p:nvSpPr>
          <p:cNvPr id="5" name="Slide Number Placeholder 4">
            <a:extLst>
              <a:ext uri="{FF2B5EF4-FFF2-40B4-BE49-F238E27FC236}">
                <a16:creationId xmlns:a16="http://schemas.microsoft.com/office/drawing/2014/main" id="{C888134E-D75E-4CFB-829C-4B26C9341524}"/>
              </a:ext>
            </a:extLst>
          </p:cNvPr>
          <p:cNvSpPr>
            <a:spLocks noGrp="1"/>
          </p:cNvSpPr>
          <p:nvPr>
            <p:ph type="sldNum" sz="quarter" idx="12"/>
          </p:nvPr>
        </p:nvSpPr>
        <p:spPr>
          <a:xfrm>
            <a:off x="9900460" y="6527521"/>
            <a:ext cx="1312025" cy="365125"/>
          </a:xfrm>
        </p:spPr>
        <p:txBody>
          <a:bodyPr/>
          <a:lstStyle/>
          <a:p>
            <a:fld id="{6BE26A60-D618-46F9-AB36-C68115337070}" type="slidenum">
              <a:rPr lang="en-US" smtClean="0"/>
              <a:pPr/>
              <a:t>8</a:t>
            </a:fld>
            <a:endParaRPr lang="en-US" dirty="0"/>
          </a:p>
        </p:txBody>
      </p:sp>
      <p:pic>
        <p:nvPicPr>
          <p:cNvPr id="4098" name="Picture 2" descr="Related image">
            <a:extLst>
              <a:ext uri="{FF2B5EF4-FFF2-40B4-BE49-F238E27FC236}">
                <a16:creationId xmlns:a16="http://schemas.microsoft.com/office/drawing/2014/main" id="{994803FC-B4B4-4C9C-9069-B032E505BC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589" y="1678673"/>
            <a:ext cx="2156211" cy="13080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www.biopac.com/wp-content/uploads/Respiration-Belt-Setup.jpg">
            <a:extLst>
              <a:ext uri="{FF2B5EF4-FFF2-40B4-BE49-F238E27FC236}">
                <a16:creationId xmlns:a16="http://schemas.microsoft.com/office/drawing/2014/main" id="{8A38EFB0-9FC3-46AB-AC3A-10D9AA194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3774693"/>
            <a:ext cx="1661964" cy="18208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AE136F-CFE0-49C3-BA6C-6570EB59CD59}"/>
              </a:ext>
            </a:extLst>
          </p:cNvPr>
          <p:cNvPicPr>
            <a:picLocks noChangeAspect="1"/>
          </p:cNvPicPr>
          <p:nvPr/>
        </p:nvPicPr>
        <p:blipFill rotWithShape="1">
          <a:blip r:embed="rId4"/>
          <a:srcRect t="1" b="1"/>
          <a:stretch/>
        </p:blipFill>
        <p:spPr>
          <a:xfrm>
            <a:off x="4191000" y="1219200"/>
            <a:ext cx="7210357" cy="4269473"/>
          </a:xfrm>
          <a:prstGeom prst="rect">
            <a:avLst/>
          </a:prstGeom>
          <a:ln>
            <a:solidFill>
              <a:schemeClr val="bg1">
                <a:lumMod val="95000"/>
              </a:schemeClr>
            </a:solidFill>
          </a:ln>
        </p:spPr>
      </p:pic>
      <p:sp>
        <p:nvSpPr>
          <p:cNvPr id="7" name="TextBox 6">
            <a:extLst>
              <a:ext uri="{FF2B5EF4-FFF2-40B4-BE49-F238E27FC236}">
                <a16:creationId xmlns:a16="http://schemas.microsoft.com/office/drawing/2014/main" id="{45B6EBDC-C3FD-4405-B137-A7E3CE665FE2}"/>
              </a:ext>
            </a:extLst>
          </p:cNvPr>
          <p:cNvSpPr txBox="1"/>
          <p:nvPr/>
        </p:nvSpPr>
        <p:spPr>
          <a:xfrm>
            <a:off x="532157" y="2514600"/>
            <a:ext cx="106169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 Hz</a:t>
            </a:r>
          </a:p>
        </p:txBody>
      </p:sp>
      <p:sp>
        <p:nvSpPr>
          <p:cNvPr id="10" name="TextBox 9">
            <a:extLst>
              <a:ext uri="{FF2B5EF4-FFF2-40B4-BE49-F238E27FC236}">
                <a16:creationId xmlns:a16="http://schemas.microsoft.com/office/drawing/2014/main" id="{680D702D-4D3A-4A12-B9B3-985902B5B90D}"/>
              </a:ext>
            </a:extLst>
          </p:cNvPr>
          <p:cNvSpPr txBox="1"/>
          <p:nvPr/>
        </p:nvSpPr>
        <p:spPr>
          <a:xfrm>
            <a:off x="406400" y="4572000"/>
            <a:ext cx="14224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~0.2-0.3 Hz</a:t>
            </a:r>
          </a:p>
        </p:txBody>
      </p:sp>
    </p:spTree>
    <p:extLst>
      <p:ext uri="{BB962C8B-B14F-4D97-AF65-F5344CB8AC3E}">
        <p14:creationId xmlns:p14="http://schemas.microsoft.com/office/powerpoint/2010/main" val="301226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Rounded Rectangle 350">
            <a:extLst>
              <a:ext uri="{FF2B5EF4-FFF2-40B4-BE49-F238E27FC236}">
                <a16:creationId xmlns:a16="http://schemas.microsoft.com/office/drawing/2014/main" id="{32693C39-E43B-4A2F-AA9C-3A7D4354B422}"/>
              </a:ext>
            </a:extLst>
          </p:cNvPr>
          <p:cNvSpPr/>
          <p:nvPr/>
        </p:nvSpPr>
        <p:spPr>
          <a:xfrm>
            <a:off x="685800" y="5689841"/>
            <a:ext cx="4061005"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Book Antiqua" panose="02040602050305030304" pitchFamily="18" charset="0"/>
              </a:rPr>
              <a:t>Respiratory-related thoracic movement</a:t>
            </a: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0.3 Hz</a:t>
            </a:r>
          </a:p>
        </p:txBody>
      </p:sp>
      <p:sp>
        <p:nvSpPr>
          <p:cNvPr id="184" name="Rounded Rectangle 350">
            <a:extLst>
              <a:ext uri="{FF2B5EF4-FFF2-40B4-BE49-F238E27FC236}">
                <a16:creationId xmlns:a16="http://schemas.microsoft.com/office/drawing/2014/main" id="{E8534029-95B0-4C44-AABD-0B863FAD3DDC}"/>
              </a:ext>
            </a:extLst>
          </p:cNvPr>
          <p:cNvSpPr/>
          <p:nvPr/>
        </p:nvSpPr>
        <p:spPr>
          <a:xfrm>
            <a:off x="1142017" y="4933913"/>
            <a:ext cx="3148570"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Cardiac pulsatility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1 Hz</a:t>
            </a:r>
          </a:p>
        </p:txBody>
      </p:sp>
      <p:sp>
        <p:nvSpPr>
          <p:cNvPr id="2" name="Title 1">
            <a:extLst>
              <a:ext uri="{FF2B5EF4-FFF2-40B4-BE49-F238E27FC236}">
                <a16:creationId xmlns:a16="http://schemas.microsoft.com/office/drawing/2014/main" id="{1DF5A8DA-7BBA-456B-B0EB-C71CA36C8584}"/>
              </a:ext>
            </a:extLst>
          </p:cNvPr>
          <p:cNvSpPr>
            <a:spLocks noGrp="1"/>
          </p:cNvSpPr>
          <p:nvPr>
            <p:ph type="title"/>
          </p:nvPr>
        </p:nvSpPr>
        <p:spPr>
          <a:xfrm>
            <a:off x="572278" y="112890"/>
            <a:ext cx="11209175" cy="777797"/>
          </a:xfrm>
        </p:spPr>
        <p:txBody>
          <a:bodyPr/>
          <a:lstStyle/>
          <a:p>
            <a:r>
              <a:rPr lang="en-US" dirty="0"/>
              <a:t>Physiological Noise in fMRI</a:t>
            </a:r>
          </a:p>
        </p:txBody>
      </p:sp>
      <p:sp>
        <p:nvSpPr>
          <p:cNvPr id="5" name="Slide Number Placeholder 4">
            <a:extLst>
              <a:ext uri="{FF2B5EF4-FFF2-40B4-BE49-F238E27FC236}">
                <a16:creationId xmlns:a16="http://schemas.microsoft.com/office/drawing/2014/main" id="{118C043B-87AC-4EBD-A77B-4FA0AFF23520}"/>
              </a:ext>
            </a:extLst>
          </p:cNvPr>
          <p:cNvSpPr>
            <a:spLocks noGrp="1"/>
          </p:cNvSpPr>
          <p:nvPr>
            <p:ph type="sldNum" sz="quarter" idx="12"/>
          </p:nvPr>
        </p:nvSpPr>
        <p:spPr>
          <a:xfrm>
            <a:off x="9900460" y="6527521"/>
            <a:ext cx="1312025" cy="365125"/>
          </a:xfrm>
        </p:spPr>
        <p:txBody>
          <a:bodyPr/>
          <a:lstStyle/>
          <a:p>
            <a:fld id="{6BE26A60-D618-46F9-AB36-C68115337070}" type="slidenum">
              <a:rPr lang="en-US" smtClean="0"/>
              <a:pPr/>
              <a:t>9</a:t>
            </a:fld>
            <a:endParaRPr lang="en-US" dirty="0"/>
          </a:p>
        </p:txBody>
      </p:sp>
      <p:sp>
        <p:nvSpPr>
          <p:cNvPr id="7" name="Rounded Rectangle 350">
            <a:extLst>
              <a:ext uri="{FF2B5EF4-FFF2-40B4-BE49-F238E27FC236}">
                <a16:creationId xmlns:a16="http://schemas.microsoft.com/office/drawing/2014/main" id="{851DDFAC-C145-4A4E-8E19-858B2FF27F37}"/>
              </a:ext>
            </a:extLst>
          </p:cNvPr>
          <p:cNvSpPr/>
          <p:nvPr/>
        </p:nvSpPr>
        <p:spPr>
          <a:xfrm>
            <a:off x="5116324" y="1256064"/>
            <a:ext cx="1080000" cy="324000"/>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Book Antiqua" panose="02040602050305030304" pitchFamily="18" charset="0"/>
              </a:rPr>
              <a:t>CBF</a:t>
            </a:r>
          </a:p>
        </p:txBody>
      </p:sp>
      <p:sp>
        <p:nvSpPr>
          <p:cNvPr id="9" name="Rounded Rectangle 367">
            <a:extLst>
              <a:ext uri="{FF2B5EF4-FFF2-40B4-BE49-F238E27FC236}">
                <a16:creationId xmlns:a16="http://schemas.microsoft.com/office/drawing/2014/main" id="{A1EA26C3-DD7C-493D-B6A8-0E5576EE88D6}"/>
              </a:ext>
            </a:extLst>
          </p:cNvPr>
          <p:cNvSpPr/>
          <p:nvPr/>
        </p:nvSpPr>
        <p:spPr>
          <a:xfrm>
            <a:off x="1694033" y="1154283"/>
            <a:ext cx="2044539" cy="540000"/>
          </a:xfrm>
          <a:prstGeom prst="roundRect">
            <a:avLst/>
          </a:prstGeom>
          <a:solidFill>
            <a:srgbClr val="00B05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Neuronal activity</a:t>
            </a:r>
          </a:p>
        </p:txBody>
      </p:sp>
      <p:sp>
        <p:nvSpPr>
          <p:cNvPr id="11" name="Rounded Rectangle 367">
            <a:extLst>
              <a:ext uri="{FF2B5EF4-FFF2-40B4-BE49-F238E27FC236}">
                <a16:creationId xmlns:a16="http://schemas.microsoft.com/office/drawing/2014/main" id="{DD9FD99B-2642-479C-AB50-9DC42B079A72}"/>
              </a:ext>
            </a:extLst>
          </p:cNvPr>
          <p:cNvSpPr/>
          <p:nvPr/>
        </p:nvSpPr>
        <p:spPr>
          <a:xfrm>
            <a:off x="7514135" y="930678"/>
            <a:ext cx="1740208" cy="540000"/>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l-GR" sz="1400" kern="0" dirty="0">
                <a:solidFill>
                  <a:prstClr val="white"/>
                </a:solidFill>
                <a:latin typeface="Book Antiqua" panose="02040602050305030304" pitchFamily="18" charset="0"/>
              </a:rPr>
              <a:t>Levels</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of deoxy</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h</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e</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m</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g</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b</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i</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n</a:t>
            </a:r>
          </a:p>
        </p:txBody>
      </p:sp>
      <p:sp>
        <p:nvSpPr>
          <p:cNvPr id="12" name="Rounded Rectangle 367">
            <a:extLst>
              <a:ext uri="{FF2B5EF4-FFF2-40B4-BE49-F238E27FC236}">
                <a16:creationId xmlns:a16="http://schemas.microsoft.com/office/drawing/2014/main" id="{87A333BF-8211-480E-B3F3-EFE4D012CFA3}"/>
              </a:ext>
            </a:extLst>
          </p:cNvPr>
          <p:cNvSpPr/>
          <p:nvPr/>
        </p:nvSpPr>
        <p:spPr>
          <a:xfrm>
            <a:off x="7449673" y="1965021"/>
            <a:ext cx="1869132" cy="324000"/>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B</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o</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d</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v</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e</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s</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s</a:t>
            </a: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e</a:t>
            </a:r>
            <a:r>
              <a:rPr kumimoji="0" lang="el-GR"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 </a:t>
            </a:r>
            <a:r>
              <a:rPr lang="el-GR" sz="1400" kern="0" dirty="0">
                <a:solidFill>
                  <a:prstClr val="white"/>
                </a:solidFill>
                <a:latin typeface="Book Antiqua" panose="02040602050305030304" pitchFamily="18" charset="0"/>
              </a:rPr>
              <a:t>volume</a:t>
            </a: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3" name="Rounded Rectangle 370">
            <a:extLst>
              <a:ext uri="{FF2B5EF4-FFF2-40B4-BE49-F238E27FC236}">
                <a16:creationId xmlns:a16="http://schemas.microsoft.com/office/drawing/2014/main" id="{84F6075A-35B2-455C-BB4E-27A2B1B6ADF0}"/>
              </a:ext>
            </a:extLst>
          </p:cNvPr>
          <p:cNvSpPr/>
          <p:nvPr/>
        </p:nvSpPr>
        <p:spPr>
          <a:xfrm>
            <a:off x="10385605" y="1581000"/>
            <a:ext cx="792000" cy="324000"/>
          </a:xfrm>
          <a:prstGeom prst="roundRect">
            <a:avLst/>
          </a:prstGeom>
          <a:solidFill>
            <a:srgbClr val="00B05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white"/>
                </a:solidFill>
                <a:latin typeface="Book Antiqua" panose="02040602050305030304" pitchFamily="18" charset="0"/>
              </a:rPr>
              <a:t>BOLD</a:t>
            </a:r>
          </a:p>
        </p:txBody>
      </p:sp>
      <p:cxnSp>
        <p:nvCxnSpPr>
          <p:cNvPr id="21" name="Straight Arrow Connector 20">
            <a:extLst>
              <a:ext uri="{FF2B5EF4-FFF2-40B4-BE49-F238E27FC236}">
                <a16:creationId xmlns:a16="http://schemas.microsoft.com/office/drawing/2014/main" id="{07CFD0E4-8281-407B-AC0F-380202BC507D}"/>
              </a:ext>
            </a:extLst>
          </p:cNvPr>
          <p:cNvCxnSpPr>
            <a:cxnSpLocks/>
            <a:stCxn id="114" idx="3"/>
            <a:endCxn id="11" idx="1"/>
          </p:cNvCxnSpPr>
          <p:nvPr/>
        </p:nvCxnSpPr>
        <p:spPr>
          <a:xfrm flipV="1">
            <a:off x="6992605" y="1200678"/>
            <a:ext cx="521530" cy="3800"/>
          </a:xfrm>
          <a:prstGeom prst="straightConnector1">
            <a:avLst/>
          </a:prstGeom>
          <a:noFill/>
          <a:ln w="19050" cap="flat" cmpd="sng" algn="ctr">
            <a:solidFill>
              <a:schemeClr val="tx1"/>
            </a:solidFill>
            <a:prstDash val="solid"/>
            <a:tailEnd type="triangle"/>
          </a:ln>
          <a:effectLst/>
        </p:spPr>
      </p:cxnSp>
      <p:cxnSp>
        <p:nvCxnSpPr>
          <p:cNvPr id="23" name="Straight Arrow Connector 22">
            <a:extLst>
              <a:ext uri="{FF2B5EF4-FFF2-40B4-BE49-F238E27FC236}">
                <a16:creationId xmlns:a16="http://schemas.microsoft.com/office/drawing/2014/main" id="{45860512-3AE6-4B56-86C2-5BDC3E6B9B81}"/>
              </a:ext>
            </a:extLst>
          </p:cNvPr>
          <p:cNvCxnSpPr>
            <a:cxnSpLocks/>
            <a:stCxn id="12" idx="3"/>
            <a:endCxn id="145" idx="1"/>
          </p:cNvCxnSpPr>
          <p:nvPr/>
        </p:nvCxnSpPr>
        <p:spPr>
          <a:xfrm>
            <a:off x="9318805" y="2127021"/>
            <a:ext cx="355593" cy="6579"/>
          </a:xfrm>
          <a:prstGeom prst="straightConnector1">
            <a:avLst/>
          </a:prstGeom>
          <a:noFill/>
          <a:ln w="19050" cap="flat" cmpd="sng" algn="ctr">
            <a:solidFill>
              <a:schemeClr val="tx1"/>
            </a:solidFill>
            <a:prstDash val="solid"/>
            <a:tailEnd type="none"/>
          </a:ln>
          <a:effectLst/>
        </p:spPr>
      </p:cxnSp>
      <p:cxnSp>
        <p:nvCxnSpPr>
          <p:cNvPr id="24" name="Straight Arrow Connector 23">
            <a:extLst>
              <a:ext uri="{FF2B5EF4-FFF2-40B4-BE49-F238E27FC236}">
                <a16:creationId xmlns:a16="http://schemas.microsoft.com/office/drawing/2014/main" id="{6A11FF73-4769-40A4-AE25-5CE00636F684}"/>
              </a:ext>
            </a:extLst>
          </p:cNvPr>
          <p:cNvCxnSpPr>
            <a:cxnSpLocks/>
            <a:stCxn id="11" idx="3"/>
            <a:endCxn id="144" idx="1"/>
          </p:cNvCxnSpPr>
          <p:nvPr/>
        </p:nvCxnSpPr>
        <p:spPr>
          <a:xfrm>
            <a:off x="9254343" y="1200678"/>
            <a:ext cx="420055" cy="3483"/>
          </a:xfrm>
          <a:prstGeom prst="straightConnector1">
            <a:avLst/>
          </a:prstGeom>
          <a:noFill/>
          <a:ln w="19050" cap="flat" cmpd="sng" algn="ctr">
            <a:solidFill>
              <a:schemeClr val="tx1"/>
            </a:solidFill>
            <a:prstDash val="solid"/>
            <a:tailEnd type="none"/>
          </a:ln>
          <a:effectLst/>
        </p:spPr>
      </p:cxnSp>
      <p:cxnSp>
        <p:nvCxnSpPr>
          <p:cNvPr id="25" name="Straight Arrow Connector 24">
            <a:extLst>
              <a:ext uri="{FF2B5EF4-FFF2-40B4-BE49-F238E27FC236}">
                <a16:creationId xmlns:a16="http://schemas.microsoft.com/office/drawing/2014/main" id="{83C45BDF-379F-4552-83CD-E4997AAA074E}"/>
              </a:ext>
            </a:extLst>
          </p:cNvPr>
          <p:cNvCxnSpPr>
            <a:cxnSpLocks/>
            <a:stCxn id="9" idx="3"/>
            <a:endCxn id="7" idx="1"/>
          </p:cNvCxnSpPr>
          <p:nvPr/>
        </p:nvCxnSpPr>
        <p:spPr>
          <a:xfrm flipV="1">
            <a:off x="3738572" y="1418064"/>
            <a:ext cx="1377752" cy="0"/>
          </a:xfrm>
          <a:prstGeom prst="straightConnector1">
            <a:avLst/>
          </a:prstGeom>
          <a:noFill/>
          <a:ln w="1905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8EE8D356-F474-46B3-99B7-41EEA9BC6AF2}"/>
              </a:ext>
            </a:extLst>
          </p:cNvPr>
          <p:cNvCxnSpPr>
            <a:cxnSpLocks/>
            <a:stCxn id="143" idx="3"/>
            <a:endCxn id="13" idx="1"/>
          </p:cNvCxnSpPr>
          <p:nvPr/>
        </p:nvCxnSpPr>
        <p:spPr>
          <a:xfrm>
            <a:off x="9707300" y="1726491"/>
            <a:ext cx="678305" cy="16509"/>
          </a:xfrm>
          <a:prstGeom prst="straightConnector1">
            <a:avLst/>
          </a:prstGeom>
          <a:noFill/>
          <a:ln w="19050" cap="flat" cmpd="sng" algn="ctr">
            <a:solidFill>
              <a:schemeClr val="tx1"/>
            </a:solidFill>
            <a:prstDash val="solid"/>
            <a:tailEnd type="triangle"/>
          </a:ln>
          <a:effectLst/>
        </p:spPr>
      </p:cxnSp>
      <p:cxnSp>
        <p:nvCxnSpPr>
          <p:cNvPr id="72" name="Straight Arrow Connector 71">
            <a:extLst>
              <a:ext uri="{FF2B5EF4-FFF2-40B4-BE49-F238E27FC236}">
                <a16:creationId xmlns:a16="http://schemas.microsoft.com/office/drawing/2014/main" id="{870A5A64-BAC2-4956-8F71-81F5070D62D3}"/>
              </a:ext>
            </a:extLst>
          </p:cNvPr>
          <p:cNvCxnSpPr>
            <a:cxnSpLocks/>
            <a:stCxn id="119" idx="3"/>
            <a:endCxn id="12" idx="1"/>
          </p:cNvCxnSpPr>
          <p:nvPr/>
        </p:nvCxnSpPr>
        <p:spPr>
          <a:xfrm>
            <a:off x="6992605" y="2125761"/>
            <a:ext cx="457068" cy="1260"/>
          </a:xfrm>
          <a:prstGeom prst="straightConnector1">
            <a:avLst/>
          </a:prstGeom>
          <a:noFill/>
          <a:ln w="19050" cap="flat" cmpd="sng" algn="ctr">
            <a:solidFill>
              <a:schemeClr val="tx1"/>
            </a:solidFill>
            <a:prstDash val="solid"/>
            <a:tailEnd type="triangle"/>
          </a:ln>
          <a:effectLst/>
        </p:spPr>
      </p:cxnSp>
      <p:cxnSp>
        <p:nvCxnSpPr>
          <p:cNvPr id="84" name="Straight Arrow Connector 83">
            <a:extLst>
              <a:ext uri="{FF2B5EF4-FFF2-40B4-BE49-F238E27FC236}">
                <a16:creationId xmlns:a16="http://schemas.microsoft.com/office/drawing/2014/main" id="{5C23838A-247D-44C3-930B-66DDF2245D96}"/>
              </a:ext>
            </a:extLst>
          </p:cNvPr>
          <p:cNvCxnSpPr>
            <a:cxnSpLocks/>
            <a:stCxn id="7" idx="3"/>
            <a:endCxn id="104" idx="1"/>
          </p:cNvCxnSpPr>
          <p:nvPr/>
        </p:nvCxnSpPr>
        <p:spPr>
          <a:xfrm flipV="1">
            <a:off x="6196324" y="1415408"/>
            <a:ext cx="760281" cy="2656"/>
          </a:xfrm>
          <a:prstGeom prst="straightConnector1">
            <a:avLst/>
          </a:prstGeom>
          <a:noFill/>
          <a:ln w="19050" cap="flat" cmpd="sng" algn="ctr">
            <a:solidFill>
              <a:schemeClr val="tx1"/>
            </a:solidFill>
            <a:prstDash val="solid"/>
            <a:tailEnd type="none"/>
          </a:ln>
          <a:effectLst/>
        </p:spPr>
      </p:cxnSp>
      <p:cxnSp>
        <p:nvCxnSpPr>
          <p:cNvPr id="89" name="Straight Arrow Connector 88">
            <a:extLst>
              <a:ext uri="{FF2B5EF4-FFF2-40B4-BE49-F238E27FC236}">
                <a16:creationId xmlns:a16="http://schemas.microsoft.com/office/drawing/2014/main" id="{51B883FF-A1BA-4D8C-AB3E-4830FACBAFDB}"/>
              </a:ext>
            </a:extLst>
          </p:cNvPr>
          <p:cNvCxnSpPr>
            <a:cxnSpLocks/>
            <a:stCxn id="104" idx="0"/>
            <a:endCxn id="114" idx="2"/>
          </p:cNvCxnSpPr>
          <p:nvPr/>
        </p:nvCxnSpPr>
        <p:spPr>
          <a:xfrm flipV="1">
            <a:off x="6974605" y="1222478"/>
            <a:ext cx="0" cy="174930"/>
          </a:xfrm>
          <a:prstGeom prst="straightConnector1">
            <a:avLst/>
          </a:prstGeom>
          <a:noFill/>
          <a:ln w="19050" cap="flat" cmpd="sng" algn="ctr">
            <a:solidFill>
              <a:schemeClr val="tx1"/>
            </a:solidFill>
            <a:prstDash val="solid"/>
            <a:tailEnd type="none"/>
          </a:ln>
          <a:effectLst/>
        </p:spPr>
      </p:cxnSp>
      <p:cxnSp>
        <p:nvCxnSpPr>
          <p:cNvPr id="92" name="Straight Arrow Connector 91">
            <a:extLst>
              <a:ext uri="{FF2B5EF4-FFF2-40B4-BE49-F238E27FC236}">
                <a16:creationId xmlns:a16="http://schemas.microsoft.com/office/drawing/2014/main" id="{94A9844F-0F30-48B8-B2A9-2A261F96CAF1}"/>
              </a:ext>
            </a:extLst>
          </p:cNvPr>
          <p:cNvCxnSpPr>
            <a:cxnSpLocks/>
            <a:endCxn id="119" idx="0"/>
          </p:cNvCxnSpPr>
          <p:nvPr/>
        </p:nvCxnSpPr>
        <p:spPr>
          <a:xfrm>
            <a:off x="6972813" y="1433408"/>
            <a:ext cx="1792" cy="674353"/>
          </a:xfrm>
          <a:prstGeom prst="straightConnector1">
            <a:avLst/>
          </a:prstGeom>
          <a:noFill/>
          <a:ln w="19050" cap="flat" cmpd="sng" algn="ctr">
            <a:solidFill>
              <a:schemeClr val="tx1"/>
            </a:solidFill>
            <a:prstDash val="solid"/>
            <a:tailEnd type="none"/>
          </a:ln>
          <a:effectLst/>
        </p:spPr>
      </p:cxnSp>
      <p:sp>
        <p:nvSpPr>
          <p:cNvPr id="104" name="Rounded Rectangle 367">
            <a:extLst>
              <a:ext uri="{FF2B5EF4-FFF2-40B4-BE49-F238E27FC236}">
                <a16:creationId xmlns:a16="http://schemas.microsoft.com/office/drawing/2014/main" id="{EB40C7B1-9814-439D-8FCD-829218569465}"/>
              </a:ext>
            </a:extLst>
          </p:cNvPr>
          <p:cNvSpPr/>
          <p:nvPr/>
        </p:nvSpPr>
        <p:spPr>
          <a:xfrm>
            <a:off x="6956605" y="1397408"/>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14" name="Rounded Rectangle 367">
            <a:extLst>
              <a:ext uri="{FF2B5EF4-FFF2-40B4-BE49-F238E27FC236}">
                <a16:creationId xmlns:a16="http://schemas.microsoft.com/office/drawing/2014/main" id="{CDB52D81-AF9B-42AB-A917-E4C1E6A58404}"/>
              </a:ext>
            </a:extLst>
          </p:cNvPr>
          <p:cNvSpPr/>
          <p:nvPr/>
        </p:nvSpPr>
        <p:spPr>
          <a:xfrm>
            <a:off x="6956605" y="1186478"/>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19" name="Rounded Rectangle 367">
            <a:extLst>
              <a:ext uri="{FF2B5EF4-FFF2-40B4-BE49-F238E27FC236}">
                <a16:creationId xmlns:a16="http://schemas.microsoft.com/office/drawing/2014/main" id="{36FFFAB2-4115-43CD-93AF-FBFADDF0DFDE}"/>
              </a:ext>
            </a:extLst>
          </p:cNvPr>
          <p:cNvSpPr/>
          <p:nvPr/>
        </p:nvSpPr>
        <p:spPr>
          <a:xfrm>
            <a:off x="6956605" y="2107761"/>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141" name="Straight Arrow Connector 140">
            <a:extLst>
              <a:ext uri="{FF2B5EF4-FFF2-40B4-BE49-F238E27FC236}">
                <a16:creationId xmlns:a16="http://schemas.microsoft.com/office/drawing/2014/main" id="{B2B0849A-1128-4D0C-9CF7-2F6F22F5C07E}"/>
              </a:ext>
            </a:extLst>
          </p:cNvPr>
          <p:cNvCxnSpPr>
            <a:cxnSpLocks/>
            <a:stCxn id="143" idx="0"/>
            <a:endCxn id="144" idx="2"/>
          </p:cNvCxnSpPr>
          <p:nvPr/>
        </p:nvCxnSpPr>
        <p:spPr>
          <a:xfrm flipV="1">
            <a:off x="9689300" y="1222161"/>
            <a:ext cx="3098" cy="486330"/>
          </a:xfrm>
          <a:prstGeom prst="straightConnector1">
            <a:avLst/>
          </a:prstGeom>
          <a:noFill/>
          <a:ln w="19050" cap="flat" cmpd="sng" algn="ctr">
            <a:solidFill>
              <a:schemeClr val="tx1"/>
            </a:solidFill>
            <a:prstDash val="solid"/>
            <a:tailEnd type="none"/>
          </a:ln>
          <a:effectLst/>
        </p:spPr>
      </p:cxnSp>
      <p:cxnSp>
        <p:nvCxnSpPr>
          <p:cNvPr id="142" name="Straight Arrow Connector 141">
            <a:extLst>
              <a:ext uri="{FF2B5EF4-FFF2-40B4-BE49-F238E27FC236}">
                <a16:creationId xmlns:a16="http://schemas.microsoft.com/office/drawing/2014/main" id="{5C97FE62-FBF7-4D38-A152-76ACEEFF7DF3}"/>
              </a:ext>
            </a:extLst>
          </p:cNvPr>
          <p:cNvCxnSpPr>
            <a:cxnSpLocks/>
            <a:stCxn id="143" idx="2"/>
            <a:endCxn id="145" idx="0"/>
          </p:cNvCxnSpPr>
          <p:nvPr/>
        </p:nvCxnSpPr>
        <p:spPr>
          <a:xfrm>
            <a:off x="9689300" y="1744491"/>
            <a:ext cx="3098" cy="371109"/>
          </a:xfrm>
          <a:prstGeom prst="straightConnector1">
            <a:avLst/>
          </a:prstGeom>
          <a:noFill/>
          <a:ln w="19050" cap="flat" cmpd="sng" algn="ctr">
            <a:solidFill>
              <a:schemeClr val="tx1"/>
            </a:solidFill>
            <a:prstDash val="solid"/>
            <a:tailEnd type="none"/>
          </a:ln>
          <a:effectLst/>
        </p:spPr>
      </p:cxnSp>
      <p:sp>
        <p:nvSpPr>
          <p:cNvPr id="143" name="Rounded Rectangle 367">
            <a:extLst>
              <a:ext uri="{FF2B5EF4-FFF2-40B4-BE49-F238E27FC236}">
                <a16:creationId xmlns:a16="http://schemas.microsoft.com/office/drawing/2014/main" id="{E444B6C3-D843-4137-843D-9C3667E773DF}"/>
              </a:ext>
            </a:extLst>
          </p:cNvPr>
          <p:cNvSpPr/>
          <p:nvPr/>
        </p:nvSpPr>
        <p:spPr>
          <a:xfrm>
            <a:off x="9671300" y="1708491"/>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44" name="Rounded Rectangle 367">
            <a:extLst>
              <a:ext uri="{FF2B5EF4-FFF2-40B4-BE49-F238E27FC236}">
                <a16:creationId xmlns:a16="http://schemas.microsoft.com/office/drawing/2014/main" id="{EFC48B0B-01D2-4231-8E97-ACD76F17AEBC}"/>
              </a:ext>
            </a:extLst>
          </p:cNvPr>
          <p:cNvSpPr/>
          <p:nvPr/>
        </p:nvSpPr>
        <p:spPr>
          <a:xfrm>
            <a:off x="9674398" y="1186161"/>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45" name="Rounded Rectangle 367">
            <a:extLst>
              <a:ext uri="{FF2B5EF4-FFF2-40B4-BE49-F238E27FC236}">
                <a16:creationId xmlns:a16="http://schemas.microsoft.com/office/drawing/2014/main" id="{25E6D490-42D5-42DA-92A7-C0B0F03217A6}"/>
              </a:ext>
            </a:extLst>
          </p:cNvPr>
          <p:cNvSpPr/>
          <p:nvPr/>
        </p:nvSpPr>
        <p:spPr>
          <a:xfrm>
            <a:off x="9674398" y="2115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sp>
        <p:nvSpPr>
          <p:cNvPr id="158" name="Rounded Rectangle 350">
            <a:extLst>
              <a:ext uri="{FF2B5EF4-FFF2-40B4-BE49-F238E27FC236}">
                <a16:creationId xmlns:a16="http://schemas.microsoft.com/office/drawing/2014/main" id="{7F136ACC-46F9-40A1-ACA7-6510493BD84C}"/>
              </a:ext>
            </a:extLst>
          </p:cNvPr>
          <p:cNvSpPr/>
          <p:nvPr/>
        </p:nvSpPr>
        <p:spPr>
          <a:xfrm>
            <a:off x="1597550" y="1910209"/>
            <a:ext cx="2237505" cy="540000"/>
          </a:xfrm>
          <a:prstGeom prst="roundRect">
            <a:avLst/>
          </a:prstGeom>
          <a:solidFill>
            <a:schemeClr val="accent1">
              <a:lumMod val="75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Arterial blood pressure</a:t>
            </a:r>
          </a:p>
        </p:txBody>
      </p:sp>
      <p:sp>
        <p:nvSpPr>
          <p:cNvPr id="159" name="Rounded Rectangle 367">
            <a:extLst>
              <a:ext uri="{FF2B5EF4-FFF2-40B4-BE49-F238E27FC236}">
                <a16:creationId xmlns:a16="http://schemas.microsoft.com/office/drawing/2014/main" id="{D4926C1C-BC87-4D27-83E6-EDEC11DE5908}"/>
              </a:ext>
            </a:extLst>
          </p:cNvPr>
          <p:cNvSpPr/>
          <p:nvPr/>
        </p:nvSpPr>
        <p:spPr>
          <a:xfrm>
            <a:off x="5625205" y="2133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160" name="Straight Arrow Connector 159">
            <a:extLst>
              <a:ext uri="{FF2B5EF4-FFF2-40B4-BE49-F238E27FC236}">
                <a16:creationId xmlns:a16="http://schemas.microsoft.com/office/drawing/2014/main" id="{F352A818-EF6F-42CD-9DD0-6DCDD70ED64C}"/>
              </a:ext>
            </a:extLst>
          </p:cNvPr>
          <p:cNvCxnSpPr>
            <a:cxnSpLocks/>
            <a:stCxn id="158" idx="3"/>
            <a:endCxn id="159" idx="1"/>
          </p:cNvCxnSpPr>
          <p:nvPr/>
        </p:nvCxnSpPr>
        <p:spPr>
          <a:xfrm flipV="1">
            <a:off x="3835055" y="2151600"/>
            <a:ext cx="1790150" cy="28609"/>
          </a:xfrm>
          <a:prstGeom prst="straightConnector1">
            <a:avLst/>
          </a:prstGeom>
          <a:noFill/>
          <a:ln w="19050" cap="flat" cmpd="sng" algn="ctr">
            <a:solidFill>
              <a:schemeClr val="tx1"/>
            </a:solidFill>
            <a:prstDash val="solid"/>
            <a:headEnd type="none" w="med" len="med"/>
            <a:tailEnd type="none" w="med" len="med"/>
          </a:ln>
          <a:effectLst/>
        </p:spPr>
      </p:cxnSp>
      <p:cxnSp>
        <p:nvCxnSpPr>
          <p:cNvPr id="163" name="Straight Arrow Connector 162">
            <a:extLst>
              <a:ext uri="{FF2B5EF4-FFF2-40B4-BE49-F238E27FC236}">
                <a16:creationId xmlns:a16="http://schemas.microsoft.com/office/drawing/2014/main" id="{F37CC8E1-B3FC-4725-8F5D-A3618D5D0B0F}"/>
              </a:ext>
            </a:extLst>
          </p:cNvPr>
          <p:cNvCxnSpPr>
            <a:cxnSpLocks/>
            <a:stCxn id="159" idx="0"/>
            <a:endCxn id="7" idx="2"/>
          </p:cNvCxnSpPr>
          <p:nvPr/>
        </p:nvCxnSpPr>
        <p:spPr>
          <a:xfrm flipV="1">
            <a:off x="5643205" y="1580064"/>
            <a:ext cx="13119" cy="553536"/>
          </a:xfrm>
          <a:prstGeom prst="straightConnector1">
            <a:avLst/>
          </a:prstGeom>
          <a:noFill/>
          <a:ln w="19050" cap="flat" cmpd="sng" algn="ctr">
            <a:solidFill>
              <a:schemeClr val="tx1"/>
            </a:solidFill>
            <a:prstDash val="solid"/>
            <a:tailEnd type="triangle"/>
          </a:ln>
          <a:effectLst/>
        </p:spPr>
      </p:cxnSp>
      <p:sp>
        <p:nvSpPr>
          <p:cNvPr id="166" name="Rounded Rectangle 350">
            <a:extLst>
              <a:ext uri="{FF2B5EF4-FFF2-40B4-BE49-F238E27FC236}">
                <a16:creationId xmlns:a16="http://schemas.microsoft.com/office/drawing/2014/main" id="{E09FEAD9-B63A-4023-B982-28054A857799}"/>
              </a:ext>
            </a:extLst>
          </p:cNvPr>
          <p:cNvSpPr/>
          <p:nvPr/>
        </p:nvSpPr>
        <p:spPr>
          <a:xfrm>
            <a:off x="996715" y="2660400"/>
            <a:ext cx="3439175" cy="540000"/>
          </a:xfrm>
          <a:prstGeom prst="roundRect">
            <a:avLst/>
          </a:prstGeom>
          <a:solidFill>
            <a:schemeClr val="accent1">
              <a:lumMod val="75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Levels of carbon dioxide (CO2)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0.1 Hz</a:t>
            </a:r>
          </a:p>
        </p:txBody>
      </p:sp>
      <p:sp>
        <p:nvSpPr>
          <p:cNvPr id="167" name="Rounded Rectangle 367">
            <a:extLst>
              <a:ext uri="{FF2B5EF4-FFF2-40B4-BE49-F238E27FC236}">
                <a16:creationId xmlns:a16="http://schemas.microsoft.com/office/drawing/2014/main" id="{008AAD61-90B2-48E4-B483-94DC77DCD6C0}"/>
              </a:ext>
            </a:extLst>
          </p:cNvPr>
          <p:cNvSpPr/>
          <p:nvPr/>
        </p:nvSpPr>
        <p:spPr>
          <a:xfrm>
            <a:off x="5618686" y="2895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168" name="Straight Arrow Connector 167">
            <a:extLst>
              <a:ext uri="{FF2B5EF4-FFF2-40B4-BE49-F238E27FC236}">
                <a16:creationId xmlns:a16="http://schemas.microsoft.com/office/drawing/2014/main" id="{04BA4299-A485-4DCD-BBF9-48C471CD46F1}"/>
              </a:ext>
            </a:extLst>
          </p:cNvPr>
          <p:cNvCxnSpPr>
            <a:cxnSpLocks/>
            <a:stCxn id="166" idx="3"/>
            <a:endCxn id="167" idx="1"/>
          </p:cNvCxnSpPr>
          <p:nvPr/>
        </p:nvCxnSpPr>
        <p:spPr>
          <a:xfrm flipV="1">
            <a:off x="4435890" y="2913600"/>
            <a:ext cx="1182796" cy="16800"/>
          </a:xfrm>
          <a:prstGeom prst="straightConnector1">
            <a:avLst/>
          </a:prstGeom>
          <a:noFill/>
          <a:ln w="19050" cap="flat" cmpd="sng" algn="ctr">
            <a:solidFill>
              <a:schemeClr val="tx1"/>
            </a:solidFill>
            <a:prstDash val="solid"/>
            <a:headEnd type="none" w="med" len="med"/>
            <a:tailEnd type="none" w="med" len="med"/>
          </a:ln>
          <a:effectLst/>
        </p:spPr>
      </p:cxnSp>
      <p:cxnSp>
        <p:nvCxnSpPr>
          <p:cNvPr id="171" name="Straight Arrow Connector 170">
            <a:extLst>
              <a:ext uri="{FF2B5EF4-FFF2-40B4-BE49-F238E27FC236}">
                <a16:creationId xmlns:a16="http://schemas.microsoft.com/office/drawing/2014/main" id="{E0668C6D-E569-4AD9-B0C3-77B10C4A4EEA}"/>
              </a:ext>
            </a:extLst>
          </p:cNvPr>
          <p:cNvCxnSpPr>
            <a:cxnSpLocks/>
            <a:stCxn id="167" idx="0"/>
            <a:endCxn id="159" idx="0"/>
          </p:cNvCxnSpPr>
          <p:nvPr/>
        </p:nvCxnSpPr>
        <p:spPr>
          <a:xfrm flipV="1">
            <a:off x="5636686" y="2133600"/>
            <a:ext cx="6519" cy="762000"/>
          </a:xfrm>
          <a:prstGeom prst="straightConnector1">
            <a:avLst/>
          </a:prstGeom>
          <a:noFill/>
          <a:ln w="19050" cap="flat" cmpd="sng" algn="ctr">
            <a:solidFill>
              <a:schemeClr val="tx1"/>
            </a:solidFill>
            <a:prstDash val="solid"/>
            <a:headEnd type="none" w="med" len="med"/>
            <a:tailEnd type="none" w="med" len="med"/>
          </a:ln>
          <a:effectLst/>
        </p:spPr>
      </p:cxnSp>
      <p:cxnSp>
        <p:nvCxnSpPr>
          <p:cNvPr id="179" name="Straight Arrow Connector 178">
            <a:extLst>
              <a:ext uri="{FF2B5EF4-FFF2-40B4-BE49-F238E27FC236}">
                <a16:creationId xmlns:a16="http://schemas.microsoft.com/office/drawing/2014/main" id="{B4F2686A-EE26-4BA3-8A6E-C9174FBE9776}"/>
              </a:ext>
            </a:extLst>
          </p:cNvPr>
          <p:cNvCxnSpPr>
            <a:cxnSpLocks/>
            <a:stCxn id="178" idx="0"/>
            <a:endCxn id="166" idx="2"/>
          </p:cNvCxnSpPr>
          <p:nvPr/>
        </p:nvCxnSpPr>
        <p:spPr>
          <a:xfrm flipV="1">
            <a:off x="2716303" y="3200400"/>
            <a:ext cx="0" cy="221661"/>
          </a:xfrm>
          <a:prstGeom prst="straightConnector1">
            <a:avLst/>
          </a:prstGeom>
          <a:noFill/>
          <a:ln w="19050" cap="flat" cmpd="sng" algn="ctr">
            <a:solidFill>
              <a:schemeClr val="tx1"/>
            </a:solidFill>
            <a:prstDash val="solid"/>
            <a:tailEnd type="triangle"/>
          </a:ln>
          <a:effectLst/>
        </p:spPr>
      </p:cxnSp>
      <p:sp>
        <p:nvSpPr>
          <p:cNvPr id="203" name="Rounded Rectangle 350">
            <a:extLst>
              <a:ext uri="{FF2B5EF4-FFF2-40B4-BE49-F238E27FC236}">
                <a16:creationId xmlns:a16="http://schemas.microsoft.com/office/drawing/2014/main" id="{DD2496C7-0855-411C-928F-9F2323D6FDFF}"/>
              </a:ext>
            </a:extLst>
          </p:cNvPr>
          <p:cNvSpPr/>
          <p:nvPr/>
        </p:nvSpPr>
        <p:spPr>
          <a:xfrm>
            <a:off x="6999063" y="5715000"/>
            <a:ext cx="1176742" cy="472439"/>
          </a:xfrm>
          <a:prstGeom prst="roundRect">
            <a:avLst/>
          </a:prstGeom>
          <a:solidFill>
            <a:schemeClr val="bg2">
              <a:lumMod val="50000"/>
            </a:schemeClr>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Magnetic field</a:t>
            </a:r>
          </a:p>
        </p:txBody>
      </p:sp>
      <p:cxnSp>
        <p:nvCxnSpPr>
          <p:cNvPr id="204" name="Straight Arrow Connector 203">
            <a:extLst>
              <a:ext uri="{FF2B5EF4-FFF2-40B4-BE49-F238E27FC236}">
                <a16:creationId xmlns:a16="http://schemas.microsoft.com/office/drawing/2014/main" id="{C6ECB27C-F451-4D69-9326-DA53C2E70C16}"/>
              </a:ext>
            </a:extLst>
          </p:cNvPr>
          <p:cNvCxnSpPr>
            <a:cxnSpLocks/>
            <a:stCxn id="185" idx="3"/>
            <a:endCxn id="203" idx="1"/>
          </p:cNvCxnSpPr>
          <p:nvPr/>
        </p:nvCxnSpPr>
        <p:spPr>
          <a:xfrm flipV="1">
            <a:off x="4746805" y="5951220"/>
            <a:ext cx="2252258" cy="8621"/>
          </a:xfrm>
          <a:prstGeom prst="straightConnector1">
            <a:avLst/>
          </a:prstGeom>
          <a:noFill/>
          <a:ln w="19050" cap="flat" cmpd="sng" algn="ctr">
            <a:solidFill>
              <a:schemeClr val="tx1"/>
            </a:solidFill>
            <a:prstDash val="solid"/>
            <a:tailEnd type="triangle"/>
          </a:ln>
          <a:effectLst/>
        </p:spPr>
      </p:cxnSp>
      <p:sp>
        <p:nvSpPr>
          <p:cNvPr id="208" name="Rounded Rectangle 367">
            <a:extLst>
              <a:ext uri="{FF2B5EF4-FFF2-40B4-BE49-F238E27FC236}">
                <a16:creationId xmlns:a16="http://schemas.microsoft.com/office/drawing/2014/main" id="{7B49EE23-1ED1-4B63-A4C6-58DB5A22913C}"/>
              </a:ext>
            </a:extLst>
          </p:cNvPr>
          <p:cNvSpPr/>
          <p:nvPr/>
        </p:nvSpPr>
        <p:spPr>
          <a:xfrm>
            <a:off x="10766605" y="5943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209" name="Straight Arrow Connector 208">
            <a:extLst>
              <a:ext uri="{FF2B5EF4-FFF2-40B4-BE49-F238E27FC236}">
                <a16:creationId xmlns:a16="http://schemas.microsoft.com/office/drawing/2014/main" id="{1EBF07DB-4E60-410E-82A7-A678A354C1B3}"/>
              </a:ext>
            </a:extLst>
          </p:cNvPr>
          <p:cNvCxnSpPr>
            <a:cxnSpLocks/>
            <a:stCxn id="203" idx="3"/>
            <a:endCxn id="208" idx="1"/>
          </p:cNvCxnSpPr>
          <p:nvPr/>
        </p:nvCxnSpPr>
        <p:spPr>
          <a:xfrm>
            <a:off x="8175805" y="5951220"/>
            <a:ext cx="2590800" cy="10380"/>
          </a:xfrm>
          <a:prstGeom prst="straightConnector1">
            <a:avLst/>
          </a:prstGeom>
          <a:noFill/>
          <a:ln w="19050" cap="flat" cmpd="sng" algn="ctr">
            <a:solidFill>
              <a:schemeClr val="tx1"/>
            </a:solidFill>
            <a:prstDash val="solid"/>
            <a:headEnd type="none" w="med" len="med"/>
            <a:tailEnd type="none" w="med" len="med"/>
          </a:ln>
          <a:effectLst/>
        </p:spPr>
      </p:cxnSp>
      <p:cxnSp>
        <p:nvCxnSpPr>
          <p:cNvPr id="210" name="Straight Arrow Connector 209">
            <a:extLst>
              <a:ext uri="{FF2B5EF4-FFF2-40B4-BE49-F238E27FC236}">
                <a16:creationId xmlns:a16="http://schemas.microsoft.com/office/drawing/2014/main" id="{26565176-E7B8-4AB8-A4D6-BD447809FB2D}"/>
              </a:ext>
            </a:extLst>
          </p:cNvPr>
          <p:cNvCxnSpPr>
            <a:cxnSpLocks/>
            <a:stCxn id="208" idx="0"/>
          </p:cNvCxnSpPr>
          <p:nvPr/>
        </p:nvCxnSpPr>
        <p:spPr>
          <a:xfrm flipV="1">
            <a:off x="10784605" y="1888492"/>
            <a:ext cx="16804" cy="4055108"/>
          </a:xfrm>
          <a:prstGeom prst="straightConnector1">
            <a:avLst/>
          </a:prstGeom>
          <a:noFill/>
          <a:ln w="19050" cap="flat" cmpd="sng" algn="ctr">
            <a:solidFill>
              <a:schemeClr val="tx1"/>
            </a:solidFill>
            <a:prstDash val="solid"/>
            <a:tailEnd type="triangle"/>
          </a:ln>
          <a:effectLst/>
        </p:spPr>
      </p:cxnSp>
      <p:sp>
        <p:nvSpPr>
          <p:cNvPr id="224" name="Rounded Rectangle 367">
            <a:extLst>
              <a:ext uri="{FF2B5EF4-FFF2-40B4-BE49-F238E27FC236}">
                <a16:creationId xmlns:a16="http://schemas.microsoft.com/office/drawing/2014/main" id="{069F83E3-01F4-44B3-9166-2A7F7D387D15}"/>
              </a:ext>
            </a:extLst>
          </p:cNvPr>
          <p:cNvSpPr/>
          <p:nvPr/>
        </p:nvSpPr>
        <p:spPr>
          <a:xfrm>
            <a:off x="5618686" y="4419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225" name="Straight Arrow Connector 224">
            <a:extLst>
              <a:ext uri="{FF2B5EF4-FFF2-40B4-BE49-F238E27FC236}">
                <a16:creationId xmlns:a16="http://schemas.microsoft.com/office/drawing/2014/main" id="{B7D22D79-F404-46A6-B8BB-FA867BA07C76}"/>
              </a:ext>
            </a:extLst>
          </p:cNvPr>
          <p:cNvCxnSpPr>
            <a:cxnSpLocks/>
            <a:stCxn id="183" idx="3"/>
            <a:endCxn id="224" idx="1"/>
          </p:cNvCxnSpPr>
          <p:nvPr/>
        </p:nvCxnSpPr>
        <p:spPr>
          <a:xfrm flipV="1">
            <a:off x="4259959" y="4437600"/>
            <a:ext cx="1358727" cy="10387"/>
          </a:xfrm>
          <a:prstGeom prst="straightConnector1">
            <a:avLst/>
          </a:prstGeom>
          <a:noFill/>
          <a:ln w="19050" cap="flat" cmpd="sng" algn="ctr">
            <a:solidFill>
              <a:schemeClr val="tx1"/>
            </a:solidFill>
            <a:prstDash val="solid"/>
            <a:headEnd type="none" w="med" len="med"/>
            <a:tailEnd type="none" w="med" len="med"/>
          </a:ln>
          <a:effectLst/>
        </p:spPr>
      </p:cxnSp>
      <p:cxnSp>
        <p:nvCxnSpPr>
          <p:cNvPr id="226" name="Straight Arrow Connector 225">
            <a:extLst>
              <a:ext uri="{FF2B5EF4-FFF2-40B4-BE49-F238E27FC236}">
                <a16:creationId xmlns:a16="http://schemas.microsoft.com/office/drawing/2014/main" id="{A802C55D-5745-495C-9986-E929FC1CCEA5}"/>
              </a:ext>
            </a:extLst>
          </p:cNvPr>
          <p:cNvCxnSpPr>
            <a:cxnSpLocks/>
            <a:stCxn id="224" idx="0"/>
            <a:endCxn id="167" idx="2"/>
          </p:cNvCxnSpPr>
          <p:nvPr/>
        </p:nvCxnSpPr>
        <p:spPr>
          <a:xfrm flipV="1">
            <a:off x="5636686" y="2931600"/>
            <a:ext cx="0" cy="1488000"/>
          </a:xfrm>
          <a:prstGeom prst="straightConnector1">
            <a:avLst/>
          </a:prstGeom>
          <a:noFill/>
          <a:ln w="19050" cap="flat" cmpd="sng" algn="ctr">
            <a:solidFill>
              <a:schemeClr val="tx1"/>
            </a:solidFill>
            <a:prstDash val="solid"/>
            <a:headEnd type="none" w="med" len="med"/>
            <a:tailEnd type="none" w="med" len="med"/>
          </a:ln>
          <a:effectLst/>
        </p:spPr>
      </p:cxnSp>
      <p:sp>
        <p:nvSpPr>
          <p:cNvPr id="232" name="Rounded Rectangle 367">
            <a:extLst>
              <a:ext uri="{FF2B5EF4-FFF2-40B4-BE49-F238E27FC236}">
                <a16:creationId xmlns:a16="http://schemas.microsoft.com/office/drawing/2014/main" id="{6F2DA279-559E-40E1-8284-4E8C6C06772F}"/>
              </a:ext>
            </a:extLst>
          </p:cNvPr>
          <p:cNvSpPr/>
          <p:nvPr/>
        </p:nvSpPr>
        <p:spPr>
          <a:xfrm>
            <a:off x="5618686" y="5181600"/>
            <a:ext cx="36000" cy="36000"/>
          </a:xfrm>
          <a:prstGeom prst="roundRect">
            <a:avLst/>
          </a:prstGeom>
          <a:solidFill>
            <a:schemeClr val="tx1"/>
          </a:solidFill>
          <a:ln w="25400" cap="flat" cmpd="thickThin"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endParaRPr>
          </a:p>
        </p:txBody>
      </p:sp>
      <p:cxnSp>
        <p:nvCxnSpPr>
          <p:cNvPr id="233" name="Straight Arrow Connector 232">
            <a:extLst>
              <a:ext uri="{FF2B5EF4-FFF2-40B4-BE49-F238E27FC236}">
                <a16:creationId xmlns:a16="http://schemas.microsoft.com/office/drawing/2014/main" id="{7B5DF8E8-E4D2-4311-881A-80A85EADAC9E}"/>
              </a:ext>
            </a:extLst>
          </p:cNvPr>
          <p:cNvCxnSpPr>
            <a:cxnSpLocks/>
            <a:stCxn id="184" idx="3"/>
            <a:endCxn id="232" idx="1"/>
          </p:cNvCxnSpPr>
          <p:nvPr/>
        </p:nvCxnSpPr>
        <p:spPr>
          <a:xfrm flipV="1">
            <a:off x="4290587" y="5199600"/>
            <a:ext cx="1328099" cy="4313"/>
          </a:xfrm>
          <a:prstGeom prst="straightConnector1">
            <a:avLst/>
          </a:prstGeom>
          <a:noFill/>
          <a:ln w="19050" cap="flat" cmpd="sng" algn="ctr">
            <a:solidFill>
              <a:schemeClr val="tx1"/>
            </a:solidFill>
            <a:prstDash val="solid"/>
            <a:headEnd type="none" w="med" len="med"/>
            <a:tailEnd type="none" w="med" len="med"/>
          </a:ln>
          <a:effectLst/>
        </p:spPr>
      </p:cxnSp>
      <p:cxnSp>
        <p:nvCxnSpPr>
          <p:cNvPr id="234" name="Straight Arrow Connector 233">
            <a:extLst>
              <a:ext uri="{FF2B5EF4-FFF2-40B4-BE49-F238E27FC236}">
                <a16:creationId xmlns:a16="http://schemas.microsoft.com/office/drawing/2014/main" id="{06F2968B-364B-4391-8F39-B1E4BE29B734}"/>
              </a:ext>
            </a:extLst>
          </p:cNvPr>
          <p:cNvCxnSpPr>
            <a:cxnSpLocks/>
            <a:stCxn id="232" idx="3"/>
            <a:endCxn id="224" idx="2"/>
          </p:cNvCxnSpPr>
          <p:nvPr/>
        </p:nvCxnSpPr>
        <p:spPr>
          <a:xfrm flipH="1" flipV="1">
            <a:off x="5636686" y="4455600"/>
            <a:ext cx="18000" cy="744000"/>
          </a:xfrm>
          <a:prstGeom prst="straightConnector1">
            <a:avLst/>
          </a:prstGeom>
          <a:noFill/>
          <a:ln w="19050" cap="flat" cmpd="sng" algn="ctr">
            <a:solidFill>
              <a:schemeClr val="tx1"/>
            </a:solidFill>
            <a:prstDash val="solid"/>
            <a:headEnd type="none" w="med" len="med"/>
            <a:tailEnd type="none" w="med" len="med"/>
          </a:ln>
          <a:effectLst/>
        </p:spPr>
      </p:cxnSp>
      <p:cxnSp>
        <p:nvCxnSpPr>
          <p:cNvPr id="302" name="Straight Arrow Connector 301">
            <a:extLst>
              <a:ext uri="{FF2B5EF4-FFF2-40B4-BE49-F238E27FC236}">
                <a16:creationId xmlns:a16="http://schemas.microsoft.com/office/drawing/2014/main" id="{6FE44336-8080-4A71-B89A-9579AC7849BE}"/>
              </a:ext>
            </a:extLst>
          </p:cNvPr>
          <p:cNvCxnSpPr>
            <a:cxnSpLocks/>
            <a:stCxn id="12" idx="0"/>
            <a:endCxn id="11" idx="2"/>
          </p:cNvCxnSpPr>
          <p:nvPr/>
        </p:nvCxnSpPr>
        <p:spPr>
          <a:xfrm flipV="1">
            <a:off x="8384239" y="1470678"/>
            <a:ext cx="0" cy="494343"/>
          </a:xfrm>
          <a:prstGeom prst="straightConnector1">
            <a:avLst/>
          </a:prstGeom>
          <a:noFill/>
          <a:ln w="19050" cap="flat" cmpd="sng" algn="ctr">
            <a:solidFill>
              <a:schemeClr val="tx1"/>
            </a:solidFill>
            <a:prstDash val="solid"/>
            <a:tailEnd type="triangle"/>
          </a:ln>
          <a:effectLst/>
        </p:spPr>
      </p:cxnSp>
      <p:sp>
        <p:nvSpPr>
          <p:cNvPr id="3" name="Rectangle: Rounded Corners 2">
            <a:extLst>
              <a:ext uri="{FF2B5EF4-FFF2-40B4-BE49-F238E27FC236}">
                <a16:creationId xmlns:a16="http://schemas.microsoft.com/office/drawing/2014/main" id="{99C45C9A-E974-442E-9C50-5F6B467BAC12}"/>
              </a:ext>
            </a:extLst>
          </p:cNvPr>
          <p:cNvSpPr/>
          <p:nvPr/>
        </p:nvSpPr>
        <p:spPr>
          <a:xfrm>
            <a:off x="685800" y="914400"/>
            <a:ext cx="10766605" cy="5562600"/>
          </a:xfrm>
          <a:prstGeom prst="roundRect">
            <a:avLst>
              <a:gd name="adj" fmla="val 4051"/>
            </a:avLst>
          </a:pr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ounded Rectangle 350">
            <a:extLst>
              <a:ext uri="{FF2B5EF4-FFF2-40B4-BE49-F238E27FC236}">
                <a16:creationId xmlns:a16="http://schemas.microsoft.com/office/drawing/2014/main" id="{9E9E37DC-CAE8-44FF-A61C-273340F54D1B}"/>
              </a:ext>
            </a:extLst>
          </p:cNvPr>
          <p:cNvSpPr/>
          <p:nvPr/>
        </p:nvSpPr>
        <p:spPr>
          <a:xfrm>
            <a:off x="890876" y="3422061"/>
            <a:ext cx="3650853"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Breathing pattern (depth &amp; rate)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0.1 Hz</a:t>
            </a:r>
          </a:p>
        </p:txBody>
      </p:sp>
      <p:sp>
        <p:nvSpPr>
          <p:cNvPr id="183" name="Rounded Rectangle 350">
            <a:extLst>
              <a:ext uri="{FF2B5EF4-FFF2-40B4-BE49-F238E27FC236}">
                <a16:creationId xmlns:a16="http://schemas.microsoft.com/office/drawing/2014/main" id="{A7A8D10C-027B-46E9-ACBB-835CDE04578B}"/>
              </a:ext>
            </a:extLst>
          </p:cNvPr>
          <p:cNvSpPr/>
          <p:nvPr/>
        </p:nvSpPr>
        <p:spPr>
          <a:xfrm>
            <a:off x="1172645" y="4177987"/>
            <a:ext cx="3087314" cy="540000"/>
          </a:xfrm>
          <a:prstGeom prst="roundRect">
            <a:avLst/>
          </a:prstGeom>
          <a:solidFill>
            <a:srgbClr val="C00000"/>
          </a:solidFill>
          <a:ln w="55000" cap="flat" cmpd="thickThin"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Heart rate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Book Antiqua" panose="02040602050305030304" pitchFamily="18" charset="0"/>
                <a:ea typeface="+mn-ea"/>
                <a:cs typeface="+mn-cs"/>
              </a:rPr>
              <a:t>~ 0.1 Hz</a:t>
            </a:r>
          </a:p>
        </p:txBody>
      </p:sp>
      <p:sp>
        <p:nvSpPr>
          <p:cNvPr id="6" name="Rectangle: Rounded Corners 5">
            <a:extLst>
              <a:ext uri="{FF2B5EF4-FFF2-40B4-BE49-F238E27FC236}">
                <a16:creationId xmlns:a16="http://schemas.microsoft.com/office/drawing/2014/main" id="{35E22F7C-0FD4-489F-93D1-9A4BD73E5E9C}"/>
              </a:ext>
            </a:extLst>
          </p:cNvPr>
          <p:cNvSpPr/>
          <p:nvPr/>
        </p:nvSpPr>
        <p:spPr>
          <a:xfrm>
            <a:off x="5889805" y="3429000"/>
            <a:ext cx="4759479" cy="8837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1200" dirty="0"/>
              <a:t>Cardiac Response Function (CRF; Chang et al., 2009)</a:t>
            </a:r>
          </a:p>
          <a:p>
            <a:r>
              <a:rPr lang="en-US" sz="1200" dirty="0"/>
              <a:t>Respiration Response Function (RRF; Birn et al., 2008)</a:t>
            </a:r>
          </a:p>
          <a:p>
            <a:r>
              <a:rPr lang="en-US" sz="1200" dirty="0"/>
              <a:t>Physiological Response Functions (PRFs; Kassinopoulos &amp; Mitsis, 2019)</a:t>
            </a:r>
          </a:p>
        </p:txBody>
      </p:sp>
    </p:spTree>
    <p:extLst>
      <p:ext uri="{BB962C8B-B14F-4D97-AF65-F5344CB8AC3E}">
        <p14:creationId xmlns:p14="http://schemas.microsoft.com/office/powerpoint/2010/main" val="2726759383"/>
      </p:ext>
    </p:extLst>
  </p:cSld>
  <p:clrMapOvr>
    <a:masterClrMapping/>
  </p:clrMapOvr>
</p:sld>
</file>

<file path=ppt/theme/theme1.xml><?xml version="1.0" encoding="utf-8"?>
<a:theme xmlns:a="http://schemas.openxmlformats.org/drawingml/2006/main" name="Retrospect">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resentation1" id="{35847A95-22E9-4945-BCCE-169CB12D27CB}" vid="{81001529-D756-4D86-B835-12EB4ECB23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 template - Michalis</Template>
  <TotalTime>27554</TotalTime>
  <Words>865</Words>
  <Application>Microsoft Office PowerPoint</Application>
  <PresentationFormat>Widescreen</PresentationFormat>
  <Paragraphs>176</Paragraphs>
  <Slides>15</Slides>
  <Notes>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Book Antiqua</vt:lpstr>
      <vt:lpstr>Calibri</vt:lpstr>
      <vt:lpstr>Cambria Math</vt:lpstr>
      <vt:lpstr>Courier New</vt:lpstr>
      <vt:lpstr>Helvetica Neue</vt:lpstr>
      <vt:lpstr>Symbol</vt:lpstr>
      <vt:lpstr>Times New Roman</vt:lpstr>
      <vt:lpstr>Retrospect</vt:lpstr>
      <vt:lpstr>How to deal with physiological noise in fMRI</vt:lpstr>
      <vt:lpstr>Outline</vt:lpstr>
      <vt:lpstr>Principles of functional magnetic resonance imaging (fMRI)</vt:lpstr>
      <vt:lpstr>Linear framework for fMRI analysis</vt:lpstr>
      <vt:lpstr>Resting-state functional connectivity</vt:lpstr>
      <vt:lpstr>Strong correlation of respiratory variable RVT w/ task-based fMRI data</vt:lpstr>
      <vt:lpstr>Physiological Noise in fMRI</vt:lpstr>
      <vt:lpstr>Recording of concurrent physiological processes</vt:lpstr>
      <vt:lpstr>Physiological Noise in fMRI</vt:lpstr>
      <vt:lpstr>Physiological Noise in fMRI</vt:lpstr>
      <vt:lpstr>Aliasing, Sampling &amp; Nyquist theorem</vt:lpstr>
      <vt:lpstr> RETROICOR (RETROspective Image CORrection) - Glover et al. 2000</vt:lpstr>
      <vt:lpstr>PowerPoint Presentation</vt:lpstr>
      <vt:lpstr>(High-frequency) Cardiac and respiratory artifacts identified by RETROICOR</vt:lpstr>
      <vt:lpstr>Contribution of different sources of physiological fluctuations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 of Cognitive and Physiological Factors on fMRI-based Dynamic Functional Connectivity</dc:title>
  <dc:creator>Michalis Kassinopoulos</dc:creator>
  <cp:lastModifiedBy>Michalis Kassinopoulos</cp:lastModifiedBy>
  <cp:revision>661</cp:revision>
  <cp:lastPrinted>2015-12-10T21:44:59Z</cp:lastPrinted>
  <dcterms:created xsi:type="dcterms:W3CDTF">2015-12-07T18:25:59Z</dcterms:created>
  <dcterms:modified xsi:type="dcterms:W3CDTF">2019-07-30T21:52:07Z</dcterms:modified>
</cp:coreProperties>
</file>